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289" r:id="rId4"/>
    <p:sldId id="287" r:id="rId5"/>
    <p:sldId id="296" r:id="rId6"/>
    <p:sldId id="297" r:id="rId7"/>
    <p:sldId id="298" r:id="rId8"/>
    <p:sldId id="301" r:id="rId9"/>
    <p:sldId id="303" r:id="rId10"/>
    <p:sldId id="302" r:id="rId11"/>
    <p:sldId id="304" r:id="rId12"/>
    <p:sldId id="258" r:id="rId13"/>
    <p:sldId id="310" r:id="rId14"/>
    <p:sldId id="311" r:id="rId15"/>
    <p:sldId id="305" r:id="rId16"/>
    <p:sldId id="309" r:id="rId17"/>
    <p:sldId id="306" r:id="rId18"/>
    <p:sldId id="264" r:id="rId19"/>
  </p:sldIdLst>
  <p:sldSz cx="9144000" cy="6858000" type="screen4x3"/>
  <p:notesSz cx="6769100" cy="9906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FFFF99"/>
    <a:srgbClr val="DBE7F5"/>
    <a:srgbClr val="FFE5E5"/>
    <a:srgbClr val="FFCCCC"/>
    <a:srgbClr val="CCFF99"/>
    <a:srgbClr val="BA8CDC"/>
    <a:srgbClr val="9148C8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11" autoAdjust="0"/>
    <p:restoredTop sz="88503" autoAdjust="0"/>
  </p:normalViewPr>
  <p:slideViewPr>
    <p:cSldViewPr>
      <p:cViewPr varScale="1">
        <p:scale>
          <a:sx n="61" d="100"/>
          <a:sy n="61" d="100"/>
        </p:scale>
        <p:origin x="10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40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400" y="941070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3C051F-A88A-4844-80FB-0097542F39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1173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05350"/>
            <a:ext cx="496252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1070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22D3FA-AB76-40D0-BB9F-7665CB57B0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8313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5E63B-9798-4F29-9990-F0D9618B4F2E}" type="slidenum">
              <a:rPr lang="en-US"/>
              <a:pPr/>
              <a:t>4</a:t>
            </a:fld>
            <a:endParaRPr lang="en-US"/>
          </a:p>
        </p:txBody>
      </p:sp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836" y="4343327"/>
            <a:ext cx="5488329" cy="4114653"/>
          </a:xfrm>
        </p:spPr>
        <p:txBody>
          <a:bodyPr/>
          <a:lstStyle/>
          <a:p>
            <a:r>
              <a:rPr kumimoji="1" lang="zh-TW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以上資料根據中國營養學會（</a:t>
            </a:r>
            <a:r>
              <a:rPr kumimoji="1" lang="en-US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2013</a:t>
            </a:r>
            <a:r>
              <a:rPr kumimoji="1" lang="zh-TW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）出版之《中國居民膳食營養素參考攝入量》中適用於</a:t>
            </a:r>
            <a:r>
              <a:rPr kumimoji="1" lang="en-US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7</a:t>
            </a:r>
            <a:r>
              <a:rPr kumimoji="1" lang="zh-TW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至</a:t>
            </a:r>
            <a:r>
              <a:rPr kumimoji="1" lang="en-US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10</a:t>
            </a:r>
            <a:r>
              <a:rPr kumimoji="1" lang="zh-TW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歲學齡兒童組別的攝入量參考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（並沒有按身體活動水平細分）</a:t>
            </a:r>
            <a:r>
              <a:rPr kumimoji="1" lang="zh-TW" altLang="zh-HK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+mn-cs"/>
              </a:rPr>
              <a:t>。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假如學生的年齡達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11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至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13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歲，就採用「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11-13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歲青少年膳食營養素參考攝入量」，按性別及身體活動水平分類如下（但不按三個年齡細分）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︰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身體活動水平低者，男生每日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2050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千卡，女生每日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1800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千卡；身體活動水平中等者，男生每日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2350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千卡，女生每日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2050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千卡；身體活動水平高者，男生每日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2600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千卡，女生每日</a:t>
            </a:r>
            <a:r>
              <a:rPr lang="en-US" altLang="zh-TW" sz="1200" dirty="0" smtClean="0">
                <a:latin typeface="Arial" charset="0"/>
                <a:ea typeface="新細明體" charset="-120"/>
                <a:cs typeface="新細明體" charset="-120"/>
              </a:rPr>
              <a:t>2300</a:t>
            </a:r>
            <a:r>
              <a:rPr lang="zh-TW" altLang="en-US" sz="1200" dirty="0" smtClean="0">
                <a:latin typeface="Arial" charset="0"/>
                <a:ea typeface="新細明體" charset="-120"/>
                <a:cs typeface="新細明體" charset="-120"/>
              </a:rPr>
              <a:t>千卡。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793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C1A078D-C83F-42A6-9E2A-442D156D34DC}" type="slidenum">
              <a:rPr lang="en-US" altLang="zh-TW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4705350"/>
            <a:ext cx="5416550" cy="4457700"/>
          </a:xfrm>
          <a:noFill/>
        </p:spPr>
        <p:txBody>
          <a:bodyPr/>
          <a:lstStyle/>
          <a:p>
            <a:pPr eaLnBrk="1" hangingPunct="1"/>
            <a:r>
              <a:rPr lang="zh-TW" altLang="en-US" dirty="0" smtClean="0"/>
              <a:t>以上是三個有成長需要的少年人的熱量平衡例子，注意在體重上升的兩個例子，所代表的「天秤」之中的攝取量大於消耗量，這樣才有額外的能量來合成身體的組織，維持成長。</a:t>
            </a:r>
          </a:p>
        </p:txBody>
      </p:sp>
    </p:spTree>
    <p:extLst>
      <p:ext uri="{BB962C8B-B14F-4D97-AF65-F5344CB8AC3E}">
        <p14:creationId xmlns:p14="http://schemas.microsoft.com/office/powerpoint/2010/main" val="96685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pic>
        <p:nvPicPr>
          <p:cNvPr id="5" name="Picture 3" descr="D:\FRONTPAGE THEMES\NATURE\ANABN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800"/>
            </a:lvl1pPr>
          </a:lstStyle>
          <a:p>
            <a:fld id="{40774995-7756-465E-A69B-B28810B47A17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112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BCB6B-B4E2-4BEE-ACCF-32651DECA5EF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06702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34AAFF-E8F6-48A1-ABB4-8BC352CBA5F2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80564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D508C-C974-4536-B995-EF159A635366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9178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EDEFC-3959-46FB-860B-79F68D90ADA6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0837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1C7B7-7D47-484A-9727-D8E01AF02A8A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73961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2381-C73D-4587-AD7A-ADE058A35945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66176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FD09D-FD10-4829-81C2-F71C6D7736D2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96658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5674D-60A1-4B53-8E05-D2D700F29BBB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7533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DC13D-C48E-4ECE-A07D-0D2332D12885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20126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E2F2B-285E-49C1-9B35-32CDD8758904}" type="slidenum">
              <a:rPr lang="en-US" altLang="zh-TW"/>
              <a:pPr/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31725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027" name="Rectangle 1027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028" name="Rectangle 1028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029" name="Rectangle 1029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030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1" name="Rectangle 10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1033" name="Picture 1033" descr="C:\Wendy\anabnr2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sp>
        <p:nvSpPr>
          <p:cNvPr id="11275" name="Rectangle 10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800">
                <a:solidFill>
                  <a:schemeClr val="tx2"/>
                </a:solidFill>
              </a:defRPr>
            </a:lvl1pPr>
          </a:lstStyle>
          <a:p>
            <a:fld id="{015CF8C2-40B8-4562-ACD2-115BA68653A4}" type="slidenum">
              <a:rPr lang="en-US" altLang="zh-TW" smtClean="0"/>
              <a:pPr/>
              <a:t>‹#›</a:t>
            </a:fld>
            <a:endParaRPr lang="en-US" altLang="zh-TW" sz="1100" dirty="0"/>
          </a:p>
        </p:txBody>
      </p:sp>
      <p:sp>
        <p:nvSpPr>
          <p:cNvPr id="1036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>
            <a:spLocks noChangeArrowheads="1"/>
          </p:cNvSpPr>
          <p:nvPr/>
        </p:nvSpPr>
        <p:spPr bwMode="auto">
          <a:xfrm rot="615358">
            <a:off x="3072483" y="2490037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肥</a:t>
            </a:r>
            <a:endParaRPr lang="zh-HK" altLang="en-US" sz="8000" b="1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 rot="334861">
            <a:off x="1994041" y="2461966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矮</a:t>
            </a:r>
            <a:endParaRPr lang="zh-HK" altLang="en-US" sz="8000" b="1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5"/>
          <p:cNvSpPr>
            <a:spLocks noChangeArrowheads="1"/>
          </p:cNvSpPr>
          <p:nvPr/>
        </p:nvSpPr>
        <p:spPr bwMode="auto">
          <a:xfrm rot="334861">
            <a:off x="4201200" y="2496912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瘦</a:t>
            </a:r>
            <a:endParaRPr lang="zh-HK" altLang="en-US" sz="8000" b="1" dirty="0" smtClean="0">
              <a:solidFill>
                <a:srgbClr val="00B0F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6"/>
          <p:cNvSpPr>
            <a:spLocks noChangeArrowheads="1"/>
          </p:cNvSpPr>
          <p:nvPr/>
        </p:nvSpPr>
        <p:spPr bwMode="auto">
          <a:xfrm rot="21288933">
            <a:off x="822829" y="2501774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FF99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HK" altLang="en-US" sz="8000" b="1" dirty="0" smtClean="0">
              <a:solidFill>
                <a:srgbClr val="FF99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5718" y="5992812"/>
            <a:ext cx="79248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None/>
              <a:defRPr/>
            </a:pPr>
            <a:r>
              <a:rPr kumimoji="0" lang="zh-TW" altLang="en-US" sz="1800" b="1" dirty="0">
                <a:solidFill>
                  <a:schemeClr val="accent5">
                    <a:lumMod val="50000"/>
                  </a:schemeClr>
                </a:solidFill>
              </a:rPr>
              <a:t>優質教育基金贊助（計劃編號</a:t>
            </a:r>
            <a:r>
              <a:rPr kumimoji="0" lang="en-US" altLang="zh-TW" sz="1800" b="1" dirty="0">
                <a:solidFill>
                  <a:schemeClr val="accent5">
                    <a:lumMod val="50000"/>
                  </a:schemeClr>
                </a:solidFill>
              </a:rPr>
              <a:t>︰2015/0252</a:t>
            </a:r>
            <a:r>
              <a:rPr kumimoji="0" lang="zh-TW" altLang="en-US" sz="1800" b="1" dirty="0">
                <a:solidFill>
                  <a:schemeClr val="accent5">
                    <a:lumMod val="50000"/>
                  </a:schemeClr>
                </a:solidFill>
              </a:rPr>
              <a:t>）</a:t>
            </a:r>
          </a:p>
          <a:p>
            <a:pPr>
              <a:buNone/>
              <a:defRPr/>
            </a:pPr>
            <a:r>
              <a:rPr kumimoji="0" lang="zh-TW" altLang="en-US" sz="1800" b="1" dirty="0">
                <a:solidFill>
                  <a:schemeClr val="accent5">
                    <a:lumMod val="50000"/>
                  </a:schemeClr>
                </a:solidFill>
              </a:rPr>
              <a:t>香港中文大學醫學院健康教育及促進健康中心製作</a:t>
            </a:r>
            <a:endParaRPr kumimoji="0" lang="en-US" altLang="zh-TW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19478" y="116632"/>
            <a:ext cx="23050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zh-TW" altLang="en-US" sz="2400" b="1" dirty="0">
                <a:solidFill>
                  <a:srgbClr val="99CC00"/>
                </a:solidFill>
              </a:rPr>
              <a:t>滋味營養教室</a:t>
            </a: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 rot="21411892">
            <a:off x="5223906" y="2570458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BA8CDC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endParaRPr lang="zh-TW" altLang="en-US" sz="8000" b="1" dirty="0">
              <a:solidFill>
                <a:srgbClr val="BA8CDC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5"/>
          <p:cNvSpPr>
            <a:spLocks noChangeArrowheads="1"/>
          </p:cNvSpPr>
          <p:nvPr/>
        </p:nvSpPr>
        <p:spPr bwMode="auto">
          <a:xfrm rot="21389587">
            <a:off x="7315784" y="2480146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</a:t>
            </a:r>
            <a:endParaRPr lang="zh-HK" altLang="en-US" sz="8000" b="1" dirty="0" smtClean="0">
              <a:solidFill>
                <a:schemeClr val="accent6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 rot="334861">
            <a:off x="6307284" y="2490035"/>
            <a:ext cx="1210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8000" b="1" dirty="0" smtClean="0"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endParaRPr lang="zh-HK" altLang="en-US" sz="8000" b="1" dirty="0" smtClean="0">
              <a:solidFill>
                <a:srgbClr val="FF66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7275512" y="6428184"/>
            <a:ext cx="1905000" cy="457200"/>
          </a:xfrm>
        </p:spPr>
        <p:txBody>
          <a:bodyPr/>
          <a:lstStyle/>
          <a:p>
            <a:fld id="{40774995-7756-465E-A69B-B28810B47A17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1019749"/>
            <a:ext cx="1872208" cy="2044145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1008457" y="3927990"/>
            <a:ext cx="7620000" cy="2592288"/>
            <a:chOff x="1008457" y="3927990"/>
            <a:chExt cx="7620000" cy="259228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008457" y="4918590"/>
              <a:ext cx="7620000" cy="0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HK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3528737" y="4940294"/>
              <a:ext cx="2111152" cy="157998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160857" y="3927990"/>
              <a:ext cx="2286000" cy="914400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4400" dirty="0">
                  <a:solidFill>
                    <a:schemeClr val="bg1"/>
                  </a:solidFill>
                </a:rPr>
                <a:t>攝取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190057" y="3927990"/>
              <a:ext cx="2286000" cy="914400"/>
            </a:xfrm>
            <a:prstGeom prst="rect">
              <a:avLst/>
            </a:prstGeom>
            <a:solidFill>
              <a:srgbClr val="FF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4400" dirty="0">
                  <a:solidFill>
                    <a:schemeClr val="bg1"/>
                  </a:solidFill>
                </a:rPr>
                <a:t>消耗</a:t>
              </a:r>
            </a:p>
          </p:txBody>
        </p:sp>
        <p:sp>
          <p:nvSpPr>
            <p:cNvPr id="4" name="Rectangle 11"/>
            <p:cNvSpPr>
              <a:spLocks noChangeArrowheads="1"/>
            </p:cNvSpPr>
            <p:nvPr/>
          </p:nvSpPr>
          <p:spPr bwMode="auto">
            <a:xfrm>
              <a:off x="4104801" y="5443060"/>
              <a:ext cx="1128464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TW" altLang="en-US" sz="3200" b="1" dirty="0" smtClean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  <a:latin typeface="新細明體" pitchFamily="18" charset="-120"/>
                </a:rPr>
                <a:t>能量</a:t>
              </a:r>
              <a:endParaRPr lang="en-US" altLang="zh-TW" sz="3200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endParaRPr>
            </a:p>
            <a:p>
              <a:pPr>
                <a:defRPr/>
              </a:pPr>
              <a:r>
                <a:rPr lang="zh-TW" altLang="en-US" sz="3200" b="1" dirty="0" smtClean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  <a:latin typeface="新細明體" pitchFamily="18" charset="-120"/>
                </a:rPr>
                <a:t>天秤</a:t>
              </a:r>
              <a:endParaRPr lang="zh-TW" altLang="en-US" sz="3200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endParaRP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155903" y="3024985"/>
            <a:ext cx="22909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身體吸收食物所提供的能量</a:t>
            </a:r>
            <a:endParaRPr lang="zh-TW" altLang="en-US" b="1" dirty="0">
              <a:solidFill>
                <a:schemeClr val="tx2"/>
              </a:solidFill>
              <a:effectLst>
                <a:glow rad="127000">
                  <a:schemeClr val="bg1"/>
                </a:glow>
              </a:effectLst>
              <a:latin typeface="新細明體" pitchFamily="18" charset="-12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832993" y="3024985"/>
            <a:ext cx="29154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身體使用能量來維持機能和進行運動</a:t>
            </a:r>
            <a:endParaRPr lang="zh-TW" altLang="en-US" b="1" dirty="0">
              <a:solidFill>
                <a:schemeClr val="tx2"/>
              </a:solidFill>
              <a:effectLst>
                <a:glow rad="127000">
                  <a:schemeClr val="bg1"/>
                </a:glow>
              </a:effectLst>
              <a:latin typeface="新細明體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12160" y="5108991"/>
            <a:ext cx="2606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多餘</a:t>
            </a:r>
            <a:r>
              <a:rPr lang="zh-TW" altLang="en-US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的</a:t>
            </a: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能量會</a:t>
            </a:r>
            <a:endParaRPr lang="en-US" altLang="zh-TW" b="1" dirty="0" smtClean="0">
              <a:solidFill>
                <a:schemeClr val="tx2"/>
              </a:solidFill>
              <a:effectLst>
                <a:glow rad="127000">
                  <a:schemeClr val="bg1"/>
                </a:glow>
              </a:effectLst>
              <a:latin typeface="新細明體" pitchFamily="18" charset="-120"/>
            </a:endParaRPr>
          </a:p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儲存起來，以</a:t>
            </a:r>
            <a:endParaRPr lang="en-US" altLang="zh-TW" b="1" dirty="0" smtClean="0">
              <a:solidFill>
                <a:schemeClr val="tx2"/>
              </a:solidFill>
              <a:effectLst>
                <a:glow rad="127000">
                  <a:schemeClr val="bg1"/>
                </a:glow>
              </a:effectLst>
              <a:latin typeface="新細明體" pitchFamily="18" charset="-120"/>
            </a:endParaRPr>
          </a:p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備不時之</a:t>
            </a:r>
            <a:r>
              <a:rPr lang="zh-TW" altLang="en-US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需。</a:t>
            </a:r>
          </a:p>
        </p:txBody>
      </p:sp>
      <p:sp>
        <p:nvSpPr>
          <p:cNvPr id="13" name="矩形 12"/>
          <p:cNvSpPr/>
          <p:nvPr/>
        </p:nvSpPr>
        <p:spPr>
          <a:xfrm>
            <a:off x="1008457" y="5080118"/>
            <a:ext cx="23580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rPr>
              <a:t>身體在吃不足的時候會產生飢餓感，吃得夠就會產生飽腹感。</a:t>
            </a:r>
            <a:endParaRPr lang="zh-TW" altLang="en-US" b="1" dirty="0">
              <a:solidFill>
                <a:schemeClr val="tx2"/>
              </a:solidFill>
              <a:effectLst>
                <a:glow rad="127000">
                  <a:schemeClr val="bg1"/>
                </a:glow>
              </a:effectLst>
              <a:latin typeface="新細明體" pitchFamily="18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76" y="861305"/>
            <a:ext cx="1935161" cy="2231907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10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82306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4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8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8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8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800" fill="hold">
                                          <p:stCondLst>
                                            <p:cond delay="3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76" y="861305"/>
            <a:ext cx="1935161" cy="2231907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1019749"/>
            <a:ext cx="1872208" cy="2044145"/>
          </a:xfrm>
          <a:prstGeom prst="rect">
            <a:avLst/>
          </a:prstGeom>
        </p:spPr>
      </p:pic>
      <p:sp>
        <p:nvSpPr>
          <p:cNvPr id="16" name="矩形圖說文字 15"/>
          <p:cNvSpPr/>
          <p:nvPr/>
        </p:nvSpPr>
        <p:spPr bwMode="auto">
          <a:xfrm>
            <a:off x="684424" y="2873092"/>
            <a:ext cx="2731999" cy="1010633"/>
          </a:xfrm>
          <a:prstGeom prst="wedgeRectCallout">
            <a:avLst>
              <a:gd name="adj1" fmla="val -7597"/>
              <a:gd name="adj2" fmla="val -7652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2000" dirty="0" smtClean="0"/>
              <a:t>兒童的身體額外需要一</a:t>
            </a:r>
            <a:endParaRPr lang="en-US" altLang="zh-TW" sz="2000" dirty="0" smtClean="0"/>
          </a:p>
          <a:p>
            <a:r>
              <a:rPr lang="zh-TW" altLang="en-US" sz="2000" dirty="0" smtClean="0"/>
              <a:t>些能量</a:t>
            </a:r>
            <a:r>
              <a:rPr lang="zh-TW" altLang="en-US" sz="2000" dirty="0"/>
              <a:t>來</a:t>
            </a:r>
            <a:r>
              <a:rPr lang="zh-TW" altLang="en-US" sz="2000" dirty="0">
                <a:solidFill>
                  <a:srgbClr val="FF0000"/>
                </a:solidFill>
              </a:rPr>
              <a:t>合成</a:t>
            </a:r>
            <a:r>
              <a:rPr lang="zh-TW" altLang="en-US" sz="2000" dirty="0" smtClean="0">
                <a:solidFill>
                  <a:srgbClr val="FF0000"/>
                </a:solidFill>
              </a:rPr>
              <a:t>身體的組</a:t>
            </a:r>
            <a:endParaRPr lang="en-US" altLang="zh-TW" sz="2000" dirty="0" smtClean="0">
              <a:solidFill>
                <a:srgbClr val="FF0000"/>
              </a:solidFill>
            </a:endParaRPr>
          </a:p>
          <a:p>
            <a:r>
              <a:rPr lang="zh-TW" altLang="en-US" sz="2000" dirty="0" smtClean="0">
                <a:solidFill>
                  <a:srgbClr val="FF0000"/>
                </a:solidFill>
              </a:rPr>
              <a:t>織</a:t>
            </a:r>
            <a:r>
              <a:rPr lang="zh-TW" altLang="en-US" sz="2000" dirty="0" smtClean="0"/>
              <a:t>，讓兒童天天成長。</a:t>
            </a:r>
            <a:endParaRPr lang="zh-HK" altLang="en-US" sz="2000" dirty="0"/>
          </a:p>
        </p:txBody>
      </p:sp>
      <p:grpSp>
        <p:nvGrpSpPr>
          <p:cNvPr id="14" name="群組 13"/>
          <p:cNvGrpSpPr/>
          <p:nvPr/>
        </p:nvGrpSpPr>
        <p:grpSpPr>
          <a:xfrm>
            <a:off x="1008457" y="3927990"/>
            <a:ext cx="7620000" cy="2592288"/>
            <a:chOff x="1008457" y="3927990"/>
            <a:chExt cx="7620000" cy="259228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008457" y="4918590"/>
              <a:ext cx="7620000" cy="0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HK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3528737" y="4940294"/>
              <a:ext cx="2111152" cy="157998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160857" y="3927990"/>
              <a:ext cx="2286000" cy="914400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4400" dirty="0">
                  <a:solidFill>
                    <a:schemeClr val="bg1"/>
                  </a:solidFill>
                </a:rPr>
                <a:t>攝取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190057" y="3927990"/>
              <a:ext cx="2286000" cy="914400"/>
            </a:xfrm>
            <a:prstGeom prst="rect">
              <a:avLst/>
            </a:prstGeom>
            <a:solidFill>
              <a:srgbClr val="FF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4400" dirty="0">
                  <a:solidFill>
                    <a:schemeClr val="bg1"/>
                  </a:solidFill>
                </a:rPr>
                <a:t>消耗</a:t>
              </a:r>
            </a:p>
          </p:txBody>
        </p:sp>
        <p:sp>
          <p:nvSpPr>
            <p:cNvPr id="4" name="Rectangle 11"/>
            <p:cNvSpPr>
              <a:spLocks noChangeArrowheads="1"/>
            </p:cNvSpPr>
            <p:nvPr/>
          </p:nvSpPr>
          <p:spPr bwMode="auto">
            <a:xfrm>
              <a:off x="4104801" y="5443060"/>
              <a:ext cx="1128464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TW" altLang="en-US" sz="3200" b="1" dirty="0" smtClean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  <a:latin typeface="新細明體" pitchFamily="18" charset="-120"/>
                </a:rPr>
                <a:t>能量</a:t>
              </a:r>
              <a:endParaRPr lang="en-US" altLang="zh-TW" sz="3200" b="1" dirty="0" smtClean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endParaRPr>
            </a:p>
            <a:p>
              <a:pPr>
                <a:defRPr/>
              </a:pPr>
              <a:r>
                <a:rPr lang="zh-TW" altLang="en-US" sz="3200" b="1" dirty="0" smtClean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  <a:latin typeface="新細明體" pitchFamily="18" charset="-120"/>
                </a:rPr>
                <a:t>天秤</a:t>
              </a:r>
              <a:endParaRPr lang="zh-TW" altLang="en-US" sz="3200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  <a:latin typeface="新細明體" pitchFamily="18" charset="-120"/>
              </a:endParaRPr>
            </a:p>
          </p:txBody>
        </p:sp>
      </p:grpSp>
      <p:sp>
        <p:nvSpPr>
          <p:cNvPr id="17" name="矩形圖說文字 16"/>
          <p:cNvSpPr/>
          <p:nvPr/>
        </p:nvSpPr>
        <p:spPr bwMode="auto">
          <a:xfrm>
            <a:off x="3416422" y="801480"/>
            <a:ext cx="2883769" cy="1304962"/>
          </a:xfrm>
          <a:prstGeom prst="wedgeRectCallout">
            <a:avLst>
              <a:gd name="adj1" fmla="val -62080"/>
              <a:gd name="adj2" fmla="val 2108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GB" sz="2000" dirty="0" smtClean="0"/>
              <a:t>假如兒童吸收</a:t>
            </a:r>
            <a:r>
              <a:rPr lang="zh-TW" altLang="en-GB" sz="2000" dirty="0" smtClean="0">
                <a:solidFill>
                  <a:srgbClr val="FF0000"/>
                </a:solidFill>
              </a:rPr>
              <a:t>低於</a:t>
            </a:r>
            <a:r>
              <a:rPr lang="zh-TW" altLang="en-GB" sz="2000" dirty="0" smtClean="0"/>
              <a:t>消耗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和成長所需，便會影響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發育，身體更會日漸衰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弱和消瘦</a:t>
            </a:r>
            <a:r>
              <a:rPr lang="zh-TW" altLang="en-US" sz="2000" dirty="0" smtClean="0"/>
              <a:t>。</a:t>
            </a:r>
            <a:endParaRPr lang="zh-HK" altLang="en-US" sz="2000" dirty="0"/>
          </a:p>
        </p:txBody>
      </p:sp>
      <p:sp>
        <p:nvSpPr>
          <p:cNvPr id="19" name="矩形圖說文字 18"/>
          <p:cNvSpPr/>
          <p:nvPr/>
        </p:nvSpPr>
        <p:spPr bwMode="auto">
          <a:xfrm>
            <a:off x="3537928" y="2216653"/>
            <a:ext cx="2762264" cy="1635137"/>
          </a:xfrm>
          <a:prstGeom prst="wedgeRectCallout">
            <a:avLst>
              <a:gd name="adj1" fmla="val 99818"/>
              <a:gd name="adj2" fmla="val -42312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2000" dirty="0" smtClean="0"/>
              <a:t>假如</a:t>
            </a:r>
            <a:r>
              <a:rPr lang="zh-TW" altLang="en-GB" sz="2000" dirty="0" smtClean="0"/>
              <a:t>能量的</a:t>
            </a:r>
            <a:r>
              <a:rPr lang="zh-TW" altLang="en-US" sz="2000" dirty="0" smtClean="0"/>
              <a:t>攝取</a:t>
            </a:r>
            <a:r>
              <a:rPr lang="zh-TW" altLang="en-GB" sz="2000" dirty="0" smtClean="0">
                <a:solidFill>
                  <a:srgbClr val="FF0000"/>
                </a:solidFill>
              </a:rPr>
              <a:t>超</a:t>
            </a:r>
            <a:r>
              <a:rPr lang="zh-TW" altLang="en-US" sz="2000" dirty="0" smtClean="0">
                <a:solidFill>
                  <a:srgbClr val="FF0000"/>
                </a:solidFill>
              </a:rPr>
              <a:t>過</a:t>
            </a:r>
            <a:r>
              <a:rPr lang="zh-TW" altLang="en-GB" sz="2000" dirty="0" smtClean="0"/>
              <a:t>日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常消耗和成長所需，</a:t>
            </a:r>
            <a:r>
              <a:rPr lang="zh-TW" altLang="en-US" sz="2000" dirty="0" smtClean="0"/>
              <a:t>例</a:t>
            </a:r>
            <a:endParaRPr lang="en-US" altLang="zh-TW" sz="2000" dirty="0" smtClean="0"/>
          </a:p>
          <a:p>
            <a:pPr algn="ctr"/>
            <a:r>
              <a:rPr lang="zh-TW" altLang="en-US" sz="2000" dirty="0" smtClean="0"/>
              <a:t>如</a:t>
            </a:r>
            <a:r>
              <a:rPr lang="zh-TW" altLang="en-GB" sz="2000" dirty="0" smtClean="0"/>
              <a:t>運動少</a:t>
            </a:r>
            <a:r>
              <a:rPr lang="zh-TW" altLang="en-US" sz="2000" dirty="0" smtClean="0"/>
              <a:t>而</a:t>
            </a:r>
            <a:r>
              <a:rPr lang="zh-TW" altLang="en-GB" sz="2000" dirty="0" smtClean="0"/>
              <a:t>吃得太多，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體重便會漸漸增加，</a:t>
            </a:r>
            <a:endParaRPr lang="en-US" altLang="zh-TW" sz="2000" dirty="0" smtClean="0"/>
          </a:p>
          <a:p>
            <a:pPr algn="ctr"/>
            <a:r>
              <a:rPr lang="zh-TW" altLang="en-GB" sz="2000" dirty="0" smtClean="0"/>
              <a:t>造成肥胖。</a:t>
            </a:r>
            <a:endParaRPr lang="zh-HK" altLang="en-US" sz="2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11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53948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4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8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8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8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800" fill="hold">
                                          <p:stCondLst>
                                            <p:cond delay="3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838200"/>
            <a:ext cx="838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b="1" dirty="0" smtClean="0">
                <a:solidFill>
                  <a:schemeClr val="tx2"/>
                </a:solidFill>
              </a:rPr>
              <a:t>能量攝取</a:t>
            </a:r>
            <a:r>
              <a:rPr lang="zh-TW" altLang="en-US" b="1" dirty="0">
                <a:solidFill>
                  <a:schemeClr val="tx2"/>
                </a:solidFill>
              </a:rPr>
              <a:t>　　　</a:t>
            </a:r>
            <a:r>
              <a:rPr lang="zh-TW" altLang="en-US" b="1" dirty="0" smtClean="0">
                <a:solidFill>
                  <a:schemeClr val="tx2"/>
                </a:solidFill>
              </a:rPr>
              <a:t>能量消耗</a:t>
            </a:r>
            <a:r>
              <a:rPr lang="zh-TW" altLang="en-US" b="1" dirty="0">
                <a:solidFill>
                  <a:schemeClr val="tx2"/>
                </a:solidFill>
              </a:rPr>
              <a:t>　　　　體重變化　　</a:t>
            </a:r>
            <a:r>
              <a:rPr lang="zh-TW" altLang="en-US" b="1" dirty="0" smtClean="0">
                <a:solidFill>
                  <a:schemeClr val="tx2"/>
                </a:solidFill>
              </a:rPr>
              <a:t>     評語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04800" y="1533525"/>
            <a:ext cx="8839200" cy="1266825"/>
            <a:chOff x="192" y="966"/>
            <a:chExt cx="5568" cy="798"/>
          </a:xfrm>
        </p:grpSpPr>
        <p:pic>
          <p:nvPicPr>
            <p:cNvPr id="10258" name="Picture 4" descr="C:\WINDOWS\Application Data\Microsoft\Media Catalog\Downloaded Clips\cl5c\j0232139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008"/>
              <a:ext cx="912" cy="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5" descr="C:\WINDOWS\Application Data\Microsoft\Media Catalog\Downloaded Clips\cl5c\j0232422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966"/>
              <a:ext cx="864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0" name="Text Box 6"/>
            <p:cNvSpPr txBox="1">
              <a:spLocks noChangeArrowheads="1"/>
            </p:cNvSpPr>
            <p:nvPr/>
          </p:nvSpPr>
          <p:spPr bwMode="auto">
            <a:xfrm>
              <a:off x="1008" y="1227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過剩</a:t>
              </a:r>
              <a:endParaRPr lang="zh-TW" altLang="en-US" dirty="0"/>
            </a:p>
          </p:txBody>
        </p:sp>
        <p:sp>
          <p:nvSpPr>
            <p:cNvPr id="10261" name="Text Box 7"/>
            <p:cNvSpPr txBox="1">
              <a:spLocks noChangeArrowheads="1"/>
            </p:cNvSpPr>
            <p:nvPr/>
          </p:nvSpPr>
          <p:spPr bwMode="auto">
            <a:xfrm>
              <a:off x="2568" y="1200"/>
              <a:ext cx="4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/>
                <a:t>低</a:t>
              </a:r>
            </a:p>
          </p:txBody>
        </p:sp>
        <p:sp>
          <p:nvSpPr>
            <p:cNvPr id="10262" name="AutoShape 8"/>
            <p:cNvSpPr>
              <a:spLocks noChangeArrowheads="1"/>
            </p:cNvSpPr>
            <p:nvPr/>
          </p:nvSpPr>
          <p:spPr bwMode="auto">
            <a:xfrm>
              <a:off x="3216" y="1056"/>
              <a:ext cx="816" cy="576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HK" altLang="zh-HK">
                <a:solidFill>
                  <a:srgbClr val="FF9900"/>
                </a:solidFill>
              </a:endParaRPr>
            </a:p>
          </p:txBody>
        </p:sp>
        <p:sp>
          <p:nvSpPr>
            <p:cNvPr id="10263" name="Text Box 9"/>
            <p:cNvSpPr txBox="1">
              <a:spLocks noChangeArrowheads="1"/>
            </p:cNvSpPr>
            <p:nvPr/>
          </p:nvSpPr>
          <p:spPr bwMode="auto">
            <a:xfrm>
              <a:off x="4368" y="1008"/>
              <a:ext cx="13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能量</a:t>
              </a:r>
              <a:r>
                <a:rPr lang="zh-TW" altLang="en-US" dirty="0"/>
                <a:t>滿足身體和成長所需，甚至過多</a:t>
              </a:r>
            </a:p>
          </p:txBody>
        </p:sp>
      </p:grp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381000" y="2819400"/>
            <a:ext cx="8763000" cy="1828800"/>
            <a:chOff x="240" y="1776"/>
            <a:chExt cx="5520" cy="1152"/>
          </a:xfrm>
        </p:grpSpPr>
        <p:pic>
          <p:nvPicPr>
            <p:cNvPr id="10252" name="Picture 11" descr="C:\WINDOWS\Application Data\Microsoft\Media Catalog\Downloaded Clips\cl5c\j0232052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776"/>
              <a:ext cx="848" cy="1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3" name="Picture 12" descr="C:\WINDOWS\Application Data\Microsoft\Media Catalog\Downloaded Clips\cl5c\j0232144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" y="1920"/>
              <a:ext cx="92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4" name="Text Box 13"/>
            <p:cNvSpPr txBox="1">
              <a:spLocks noChangeArrowheads="1"/>
            </p:cNvSpPr>
            <p:nvPr/>
          </p:nvSpPr>
          <p:spPr bwMode="auto">
            <a:xfrm>
              <a:off x="1016" y="2316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足夠</a:t>
              </a:r>
              <a:endParaRPr lang="zh-TW" altLang="en-US" dirty="0"/>
            </a:p>
          </p:txBody>
        </p:sp>
        <p:sp>
          <p:nvSpPr>
            <p:cNvPr id="10255" name="Text Box 14"/>
            <p:cNvSpPr txBox="1">
              <a:spLocks noChangeArrowheads="1"/>
            </p:cNvSpPr>
            <p:nvPr/>
          </p:nvSpPr>
          <p:spPr bwMode="auto">
            <a:xfrm>
              <a:off x="2616" y="2352"/>
              <a:ext cx="4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/>
                <a:t>高</a:t>
              </a:r>
            </a:p>
          </p:txBody>
        </p:sp>
        <p:sp>
          <p:nvSpPr>
            <p:cNvPr id="10256" name="Text Box 15"/>
            <p:cNvSpPr txBox="1">
              <a:spLocks noChangeArrowheads="1"/>
            </p:cNvSpPr>
            <p:nvPr/>
          </p:nvSpPr>
          <p:spPr bwMode="auto">
            <a:xfrm>
              <a:off x="4368" y="2132"/>
              <a:ext cx="13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能量</a:t>
              </a:r>
              <a:r>
                <a:rPr lang="zh-TW" altLang="en-US" dirty="0"/>
                <a:t>滿足身體所需，長高增重但不會肥胖</a:t>
              </a:r>
            </a:p>
          </p:txBody>
        </p:sp>
        <p:sp>
          <p:nvSpPr>
            <p:cNvPr id="10257" name="AutoShape 16"/>
            <p:cNvSpPr>
              <a:spLocks noChangeArrowheads="1"/>
            </p:cNvSpPr>
            <p:nvPr/>
          </p:nvSpPr>
          <p:spPr bwMode="auto">
            <a:xfrm>
              <a:off x="3408" y="2304"/>
              <a:ext cx="480" cy="43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HK" altLang="zh-HK">
                <a:solidFill>
                  <a:srgbClr val="FF9900"/>
                </a:solidFill>
              </a:endParaRPr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511175" y="4724400"/>
            <a:ext cx="8632825" cy="2057400"/>
            <a:chOff x="322" y="2976"/>
            <a:chExt cx="5438" cy="1296"/>
          </a:xfrm>
        </p:grpSpPr>
        <p:pic>
          <p:nvPicPr>
            <p:cNvPr id="10246" name="Picture 18" descr="C:\WINDOWS\Application Data\Microsoft\Media Catalog\Downloaded Clips\cl5c\j0232134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3" y="2976"/>
              <a:ext cx="757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7" name="Picture 19" descr="C:\WINDOWS\Application Data\Microsoft\Media Catalog\Downloaded Clips\cl5c\j0232436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" y="3004"/>
              <a:ext cx="830" cy="1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Text Box 20"/>
            <p:cNvSpPr txBox="1">
              <a:spLocks noChangeArrowheads="1"/>
            </p:cNvSpPr>
            <p:nvPr/>
          </p:nvSpPr>
          <p:spPr bwMode="auto">
            <a:xfrm>
              <a:off x="892" y="3557"/>
              <a:ext cx="9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偏食導致能量過少</a:t>
              </a:r>
              <a:endParaRPr lang="zh-TW" altLang="en-US" dirty="0"/>
            </a:p>
          </p:txBody>
        </p:sp>
        <p:sp>
          <p:nvSpPr>
            <p:cNvPr id="10249" name="Text Box 21"/>
            <p:cNvSpPr txBox="1">
              <a:spLocks noChangeArrowheads="1"/>
            </p:cNvSpPr>
            <p:nvPr/>
          </p:nvSpPr>
          <p:spPr bwMode="auto">
            <a:xfrm>
              <a:off x="2608" y="3657"/>
              <a:ext cx="4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/>
                <a:t>高</a:t>
              </a:r>
            </a:p>
          </p:txBody>
        </p:sp>
        <p:sp>
          <p:nvSpPr>
            <p:cNvPr id="10250" name="AutoShape 22"/>
            <p:cNvSpPr>
              <a:spLocks noChangeArrowheads="1"/>
            </p:cNvSpPr>
            <p:nvPr/>
          </p:nvSpPr>
          <p:spPr bwMode="auto">
            <a:xfrm>
              <a:off x="3504" y="3504"/>
              <a:ext cx="240" cy="336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HK" altLang="en-US"/>
            </a:p>
          </p:txBody>
        </p:sp>
        <p:sp>
          <p:nvSpPr>
            <p:cNvPr id="10251" name="Text Box 23"/>
            <p:cNvSpPr txBox="1">
              <a:spLocks noChangeArrowheads="1"/>
            </p:cNvSpPr>
            <p:nvPr/>
          </p:nvSpPr>
          <p:spPr bwMode="auto">
            <a:xfrm>
              <a:off x="4368" y="3332"/>
              <a:ext cx="13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dirty="0" smtClean="0"/>
                <a:t>能量</a:t>
              </a:r>
              <a:r>
                <a:rPr lang="zh-TW" altLang="en-US" dirty="0"/>
                <a:t>不足身體所需，影響發育，甚至消瘦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12</a:t>
            </a:fld>
            <a:endParaRPr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83671" y="910461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36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適中體重</a:t>
            </a:r>
            <a:r>
              <a:rPr lang="zh-TW" altLang="zh-HK" sz="3600" dirty="0">
                <a:ea typeface="標楷體" panose="03000509000000000000" pitchFamily="65" charset="-120"/>
                <a:cs typeface="Times New Roman" panose="02020603050405020304" pitchFamily="18" charset="0"/>
              </a:rPr>
              <a:t>範圍</a:t>
            </a:r>
            <a:endParaRPr lang="zh-HK" altLang="en-US" sz="36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296188"/>
              </p:ext>
            </p:extLst>
          </p:nvPr>
        </p:nvGraphicFramePr>
        <p:xfrm>
          <a:off x="1115618" y="1573943"/>
          <a:ext cx="7488830" cy="4862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9649">
                  <a:extLst>
                    <a:ext uri="{9D8B030D-6E8A-4147-A177-3AD203B41FA5}">
                      <a16:colId xmlns:a16="http://schemas.microsoft.com/office/drawing/2014/main" val="3126391602"/>
                    </a:ext>
                  </a:extLst>
                </a:gridCol>
                <a:gridCol w="2512877">
                  <a:extLst>
                    <a:ext uri="{9D8B030D-6E8A-4147-A177-3AD203B41FA5}">
                      <a16:colId xmlns:a16="http://schemas.microsoft.com/office/drawing/2014/main" val="184995735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60221690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身高（厘米）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男生（公斤）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女生（公斤）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97818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15.5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23.2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22.5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450056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116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16.0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24.1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15.6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23.3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27137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16.6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25.0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16.2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24.2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590607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17.3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16.8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25.2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45404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122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18.0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27.0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26.2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022194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124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18.7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28.1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18.2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27.3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61955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126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19.5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29.2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19.0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28.4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29731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20.3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30.4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19.8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29.7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10812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21.1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31.7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20.7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31.1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798546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22.0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33.0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21.7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32.5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52207"/>
                  </a:ext>
                </a:extLst>
              </a:tr>
              <a:tr h="33051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134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22.9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34.4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22.7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34.0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830634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13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63668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50910"/>
              </p:ext>
            </p:extLst>
          </p:nvPr>
        </p:nvGraphicFramePr>
        <p:xfrm>
          <a:off x="1187624" y="1196752"/>
          <a:ext cx="7488832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324">
                  <a:extLst>
                    <a:ext uri="{9D8B030D-6E8A-4147-A177-3AD203B41FA5}">
                      <a16:colId xmlns:a16="http://schemas.microsoft.com/office/drawing/2014/main" val="3837410113"/>
                    </a:ext>
                  </a:extLst>
                </a:gridCol>
                <a:gridCol w="2589351">
                  <a:extLst>
                    <a:ext uri="{9D8B030D-6E8A-4147-A177-3AD203B41FA5}">
                      <a16:colId xmlns:a16="http://schemas.microsoft.com/office/drawing/2014/main" val="3102021838"/>
                    </a:ext>
                  </a:extLst>
                </a:gridCol>
                <a:gridCol w="2590157">
                  <a:extLst>
                    <a:ext uri="{9D8B030D-6E8A-4147-A177-3AD203B41FA5}">
                      <a16:colId xmlns:a16="http://schemas.microsoft.com/office/drawing/2014/main" val="184963513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身高（厘米）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男生（公斤）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2600" b="1" kern="100" dirty="0">
                          <a:solidFill>
                            <a:schemeClr val="tx1"/>
                          </a:solidFill>
                          <a:effectLst/>
                        </a:rPr>
                        <a:t>女生（公斤）</a:t>
                      </a:r>
                      <a:endParaRPr lang="zh-TW" sz="2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21873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23.9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35.8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23.7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35.6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6688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138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24.9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37.4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24.8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37.3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0117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140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38.9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39.1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865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142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27.0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40.6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27.2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40.9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333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144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28.2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42.2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28.5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42.8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12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29.3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44.0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29.8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44.8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7139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148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30.5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45.8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31.2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46.7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4607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31.7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47.6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32.6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48.8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4343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152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33.0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49.4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DB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34.0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50.9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349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154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34.2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51.4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35.4</a:t>
                      </a: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</a:rPr>
                        <a:t>至</a:t>
                      </a:r>
                      <a:r>
                        <a:rPr lang="en-US" sz="2600" b="0" kern="100" dirty="0">
                          <a:solidFill>
                            <a:schemeClr val="tx1"/>
                          </a:solidFill>
                          <a:effectLst/>
                        </a:rPr>
                        <a:t>53.0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541462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191101" y="6165304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kern="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來源</a:t>
            </a:r>
            <a:r>
              <a:rPr lang="en-US" altLang="zh-TW" kern="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︰《</a:t>
            </a:r>
            <a:r>
              <a:rPr lang="zh-TW" altLang="zh-HK" kern="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兒童</a:t>
            </a:r>
            <a:r>
              <a:rPr lang="zh-TW" altLang="zh-HK" kern="0" dirty="0">
                <a:ea typeface="標楷體" panose="03000509000000000000" pitchFamily="65" charset="-120"/>
                <a:cs typeface="Times New Roman" panose="02020603050405020304" pitchFamily="18" charset="0"/>
              </a:rPr>
              <a:t>生長與營養評鑑</a:t>
            </a:r>
            <a:r>
              <a:rPr lang="zh-TW" altLang="zh-HK" kern="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指南</a:t>
            </a:r>
            <a:r>
              <a:rPr lang="en-US" altLang="zh-TW" kern="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14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6806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86593"/>
            <a:ext cx="4671465" cy="5136325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827584" y="1035893"/>
            <a:ext cx="2484947" cy="1551922"/>
          </a:xfrm>
          <a:prstGeom prst="wedgeRectCallout">
            <a:avLst>
              <a:gd name="adj1" fmla="val 47626"/>
              <a:gd name="adj2" fmla="val 674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zh-TW" altLang="en-US" dirty="0"/>
              <a:t>有</a:t>
            </a:r>
            <a:r>
              <a:rPr lang="zh-TW" altLang="en-US" dirty="0" smtClean="0"/>
              <a:t>甚麼體重控制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方法能令我健康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成長</a:t>
            </a:r>
            <a:r>
              <a:rPr lang="zh-TW" altLang="en-US" dirty="0"/>
              <a:t>，又不會</a:t>
            </a:r>
            <a:r>
              <a:rPr lang="zh-TW" altLang="en-US" dirty="0" smtClean="0"/>
              <a:t>過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胖</a:t>
            </a:r>
            <a:r>
              <a:rPr lang="zh-TW" altLang="en-US" dirty="0"/>
              <a:t>呢？</a:t>
            </a:r>
          </a:p>
          <a:p>
            <a:pPr eaLnBrk="1" hangingPunct="1">
              <a:spcBef>
                <a:spcPts val="0"/>
              </a:spcBef>
            </a:pP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4" name="矩形圖說文字 3"/>
          <p:cNvSpPr/>
          <p:nvPr/>
        </p:nvSpPr>
        <p:spPr bwMode="auto">
          <a:xfrm>
            <a:off x="5454508" y="1530926"/>
            <a:ext cx="3159649" cy="1596851"/>
          </a:xfrm>
          <a:prstGeom prst="wedgeRectCallout">
            <a:avLst>
              <a:gd name="adj1" fmla="val -45228"/>
              <a:gd name="adj2" fmla="val 76364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只要注意日常飲食上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做到低脂</a:t>
            </a:r>
            <a:r>
              <a:rPr lang="zh-TW" altLang="en-US" dirty="0"/>
              <a:t>、低糖、</a:t>
            </a:r>
            <a:r>
              <a:rPr lang="zh-TW" altLang="en-US" dirty="0" smtClean="0"/>
              <a:t>低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鹽，還要攝取纖維素，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/>
              <a:t>，避免吃得</a:t>
            </a:r>
            <a:r>
              <a:rPr lang="zh-TW" altLang="en-US" dirty="0" smtClean="0"/>
              <a:t>過量。</a:t>
            </a:r>
            <a:endParaRPr lang="en-US" altLang="zh-TW" dirty="0" smtClean="0"/>
          </a:p>
        </p:txBody>
      </p:sp>
      <p:sp>
        <p:nvSpPr>
          <p:cNvPr id="5" name="矩形圖說文字 4"/>
          <p:cNvSpPr/>
          <p:nvPr/>
        </p:nvSpPr>
        <p:spPr bwMode="auto">
          <a:xfrm>
            <a:off x="6266200" y="3606684"/>
            <a:ext cx="2347957" cy="2443503"/>
          </a:xfrm>
          <a:prstGeom prst="wedgeRectCallout">
            <a:avLst>
              <a:gd name="adj1" fmla="val -78035"/>
              <a:gd name="adj2" fmla="val -4220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其實做運動能夠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消耗能量，又可</a:t>
            </a:r>
            <a:endParaRPr lang="en-US" altLang="zh-TW" dirty="0" smtClean="0"/>
          </a:p>
          <a:p>
            <a:pPr eaLnBrk="1" hangingPunct="1"/>
            <a:r>
              <a:rPr lang="zh-TW" altLang="en-US" dirty="0"/>
              <a:t>以</a:t>
            </a:r>
            <a:r>
              <a:rPr lang="zh-TW" altLang="en-US" dirty="0" smtClean="0"/>
              <a:t>促進身體的代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謝功能，令身體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能有效地使用能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量，精神奕奕。</a:t>
            </a:r>
            <a:endParaRPr lang="zh-TW" altLang="en-US" dirty="0"/>
          </a:p>
        </p:txBody>
      </p:sp>
      <p:sp>
        <p:nvSpPr>
          <p:cNvPr id="6" name="矩形圖說文字 5"/>
          <p:cNvSpPr/>
          <p:nvPr/>
        </p:nvSpPr>
        <p:spPr bwMode="auto">
          <a:xfrm>
            <a:off x="827584" y="2958612"/>
            <a:ext cx="1516154" cy="1296144"/>
          </a:xfrm>
          <a:prstGeom prst="wedgeRectCallout">
            <a:avLst>
              <a:gd name="adj1" fmla="val 93826"/>
              <a:gd name="adj2" fmla="val -37330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我怕做完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運動後會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吃得過量。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15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41803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86593"/>
            <a:ext cx="4671465" cy="5136325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971600" y="1196752"/>
            <a:ext cx="2375912" cy="1224136"/>
          </a:xfrm>
          <a:prstGeom prst="wedgeRectCallout">
            <a:avLst>
              <a:gd name="adj1" fmla="val 39754"/>
              <a:gd name="adj2" fmla="val 68259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我有時會吃得好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快，十分鐘就吃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完一餐。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4" name="矩形圖說文字 3"/>
          <p:cNvSpPr/>
          <p:nvPr/>
        </p:nvSpPr>
        <p:spPr bwMode="auto">
          <a:xfrm>
            <a:off x="5364088" y="1484784"/>
            <a:ext cx="3159649" cy="1296144"/>
          </a:xfrm>
          <a:prstGeom prst="wedgeRectCallout">
            <a:avLst>
              <a:gd name="adj1" fmla="val -47859"/>
              <a:gd name="adj2" fmla="val 86551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你要吃得慢一點，讓身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體</a:t>
            </a:r>
            <a:r>
              <a:rPr lang="zh-TW" altLang="en-US" dirty="0"/>
              <a:t>有足夠時間感到</a:t>
            </a:r>
            <a:r>
              <a:rPr lang="zh-TW" altLang="en-US" dirty="0" smtClean="0"/>
              <a:t>飽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足。</a:t>
            </a:r>
            <a:endParaRPr lang="zh-TW" altLang="en-US" dirty="0"/>
          </a:p>
        </p:txBody>
      </p:sp>
      <p:sp>
        <p:nvSpPr>
          <p:cNvPr id="5" name="矩形圖說文字 4"/>
          <p:cNvSpPr/>
          <p:nvPr/>
        </p:nvSpPr>
        <p:spPr bwMode="auto">
          <a:xfrm>
            <a:off x="6222696" y="3212976"/>
            <a:ext cx="2517041" cy="2371773"/>
          </a:xfrm>
          <a:prstGeom prst="wedgeRectCallout">
            <a:avLst>
              <a:gd name="adj1" fmla="val -70191"/>
              <a:gd name="adj2" fmla="val -2817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你還要專心吃飯，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不要邊吃邊</a:t>
            </a:r>
            <a:r>
              <a:rPr lang="zh-TW" altLang="en-US" dirty="0"/>
              <a:t>做</a:t>
            </a:r>
            <a:r>
              <a:rPr lang="zh-TW" altLang="en-US" dirty="0" smtClean="0"/>
              <a:t>其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他</a:t>
            </a:r>
            <a:r>
              <a:rPr lang="zh-TW" altLang="en-US" dirty="0"/>
              <a:t>事</a:t>
            </a:r>
            <a:r>
              <a:rPr lang="zh-TW" altLang="en-US" dirty="0" smtClean="0"/>
              <a:t>，又不要在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身邊存放各式各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樣的零食，用健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康小食代替吧！</a:t>
            </a:r>
            <a:endParaRPr lang="zh-TW" altLang="en-US" dirty="0"/>
          </a:p>
        </p:txBody>
      </p:sp>
      <p:sp>
        <p:nvSpPr>
          <p:cNvPr id="7" name="矩形圖說文字 6"/>
          <p:cNvSpPr/>
          <p:nvPr/>
        </p:nvSpPr>
        <p:spPr bwMode="auto">
          <a:xfrm>
            <a:off x="755576" y="5584749"/>
            <a:ext cx="2375912" cy="1224136"/>
          </a:xfrm>
          <a:prstGeom prst="wedgeRectCallout">
            <a:avLst>
              <a:gd name="adj1" fmla="val 49448"/>
              <a:gd name="adj2" fmla="val -110678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有你陪我做運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動，又提醒我飲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食的技巧真好！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16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41807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55628"/>
            <a:ext cx="4311425" cy="4972557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633364" y="1503331"/>
            <a:ext cx="2566086" cy="553357"/>
          </a:xfrm>
          <a:prstGeom prst="wedgeRectCallout">
            <a:avLst>
              <a:gd name="adj1" fmla="val 34312"/>
              <a:gd name="adj2" fmla="val 108878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我覺得我太輕了</a:t>
            </a:r>
            <a:r>
              <a:rPr lang="zh-TW" altLang="en-US" dirty="0"/>
              <a:t>！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4" name="矩形圖說文字 3"/>
          <p:cNvSpPr/>
          <p:nvPr/>
        </p:nvSpPr>
        <p:spPr bwMode="auto">
          <a:xfrm>
            <a:off x="5804838" y="1340378"/>
            <a:ext cx="3159649" cy="2750826"/>
          </a:xfrm>
          <a:prstGeom prst="wedgeRectCallout">
            <a:avLst>
              <a:gd name="adj1" fmla="val -62741"/>
              <a:gd name="adj2" fmla="val 39080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zh-TW" altLang="en-US" dirty="0"/>
              <a:t>要吃</a:t>
            </a:r>
            <a:r>
              <a:rPr lang="zh-TW" altLang="en-US" dirty="0">
                <a:solidFill>
                  <a:srgbClr val="FF0000"/>
                </a:solidFill>
              </a:rPr>
              <a:t>足夠的穀物</a:t>
            </a:r>
            <a:r>
              <a:rPr lang="zh-TW" altLang="en-US" dirty="0"/>
              <a:t>才</a:t>
            </a:r>
            <a:r>
              <a:rPr lang="zh-TW" altLang="en-US" dirty="0" smtClean="0"/>
              <a:t>有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多餘</a:t>
            </a:r>
            <a:r>
              <a:rPr lang="zh-TW" altLang="en-US" dirty="0"/>
              <a:t>能量讓身體</a:t>
            </a:r>
            <a:r>
              <a:rPr lang="zh-TW" altLang="en-US" dirty="0" smtClean="0"/>
              <a:t>合成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新</a:t>
            </a:r>
            <a:r>
              <a:rPr lang="zh-TW" altLang="en-US" dirty="0"/>
              <a:t>的組織，就是長</a:t>
            </a:r>
            <a:r>
              <a:rPr lang="zh-TW" altLang="en-US" dirty="0" smtClean="0"/>
              <a:t>肉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的</a:t>
            </a:r>
            <a:r>
              <a:rPr lang="zh-TW" altLang="en-US" dirty="0"/>
              <a:t>意思</a:t>
            </a:r>
            <a:r>
              <a:rPr lang="zh-TW" altLang="en-US" dirty="0" smtClean="0"/>
              <a:t>。你還要</a:t>
            </a:r>
            <a:r>
              <a:rPr lang="zh-TW" altLang="en-US" dirty="0"/>
              <a:t>吃</a:t>
            </a:r>
            <a:r>
              <a:rPr lang="zh-TW" altLang="en-US" dirty="0" smtClean="0"/>
              <a:t>適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量的</a:t>
            </a:r>
            <a:r>
              <a:rPr lang="zh-TW" altLang="en-US" dirty="0">
                <a:solidFill>
                  <a:srgbClr val="FF0000"/>
                </a:solidFill>
              </a:rPr>
              <a:t>蛋白質</a:t>
            </a:r>
            <a:r>
              <a:rPr lang="zh-TW" altLang="en-US" dirty="0"/>
              <a:t>食物，</a:t>
            </a:r>
            <a:r>
              <a:rPr lang="zh-TW" altLang="en-US" dirty="0" smtClean="0"/>
              <a:t>包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括低</a:t>
            </a:r>
            <a:r>
              <a:rPr lang="zh-TW" altLang="en-US" dirty="0"/>
              <a:t>脂肪的肉類、</a:t>
            </a:r>
            <a:r>
              <a:rPr lang="zh-TW" altLang="en-US" dirty="0" smtClean="0"/>
              <a:t>雞</a:t>
            </a:r>
            <a:endParaRPr lang="en-US" altLang="zh-TW" dirty="0" smtClean="0"/>
          </a:p>
          <a:p>
            <a:pPr marL="0" indent="0" eaLnBrk="1" hangingPunct="1">
              <a:buNone/>
            </a:pPr>
            <a:r>
              <a:rPr lang="zh-TW" altLang="en-US" dirty="0" smtClean="0"/>
              <a:t>蛋和奶</a:t>
            </a:r>
            <a:r>
              <a:rPr lang="zh-TW" altLang="en-US" dirty="0"/>
              <a:t>類。</a:t>
            </a:r>
          </a:p>
        </p:txBody>
      </p:sp>
      <p:sp>
        <p:nvSpPr>
          <p:cNvPr id="5" name="矩形圖說文字 4"/>
          <p:cNvSpPr/>
          <p:nvPr/>
        </p:nvSpPr>
        <p:spPr bwMode="auto">
          <a:xfrm>
            <a:off x="5804839" y="4405550"/>
            <a:ext cx="3159649" cy="1944216"/>
          </a:xfrm>
          <a:prstGeom prst="wedgeRectCallout">
            <a:avLst>
              <a:gd name="adj1" fmla="val -63565"/>
              <a:gd name="adj2" fmla="val -53431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你時常吃零食，到正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餐時就</a:t>
            </a:r>
            <a:r>
              <a:rPr lang="zh-TW" altLang="en-US" dirty="0" smtClean="0">
                <a:solidFill>
                  <a:srgbClr val="FF0000"/>
                </a:solidFill>
              </a:rPr>
              <a:t>沒有胃口</a:t>
            </a:r>
            <a:r>
              <a:rPr lang="zh-TW" altLang="en-US" dirty="0" smtClean="0"/>
              <a:t>。平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時還要吃</a:t>
            </a:r>
            <a:r>
              <a:rPr lang="zh-TW" altLang="en-US" dirty="0"/>
              <a:t>得</a:t>
            </a:r>
            <a:r>
              <a:rPr lang="zh-TW" altLang="en-US" dirty="0" smtClean="0"/>
              <a:t>健康，減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少喝汽水和吃油炸食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物。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17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27907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064" y="620688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總結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1567" y="1906488"/>
            <a:ext cx="7489328" cy="4114800"/>
          </a:xfrm>
        </p:spPr>
        <p:txBody>
          <a:bodyPr/>
          <a:lstStyle/>
          <a:p>
            <a:pPr eaLnBrk="1" hangingPunct="1"/>
            <a:r>
              <a:rPr lang="zh-TW" altLang="en-US" sz="2800" dirty="0" smtClean="0"/>
              <a:t>能量以「千卡」為單位</a:t>
            </a:r>
          </a:p>
          <a:p>
            <a:pPr eaLnBrk="1" hangingPunct="1"/>
            <a:r>
              <a:rPr lang="zh-TW" altLang="en-US" sz="2800" dirty="0" smtClean="0"/>
              <a:t>脂肪提供的能量比碳水化合物和蛋白質多</a:t>
            </a:r>
            <a:endParaRPr lang="en-US" altLang="zh-TW" sz="2800" dirty="0" smtClean="0"/>
          </a:p>
          <a:p>
            <a:pPr eaLnBrk="1" hangingPunct="1"/>
            <a:r>
              <a:rPr lang="zh-TW" altLang="en-US" sz="2800" dirty="0" smtClean="0"/>
              <a:t>成長的兒童額外需要一些能量來合成身體的組織，這是正常的身體發展</a:t>
            </a:r>
            <a:endParaRPr lang="en-US" altLang="zh-TW" sz="2800" dirty="0" smtClean="0"/>
          </a:p>
          <a:p>
            <a:pPr eaLnBrk="1" hangingPunct="1"/>
            <a:r>
              <a:rPr lang="zh-TW" altLang="en-US" sz="2800" dirty="0" smtClean="0"/>
              <a:t>能量的攝取與消耗不平衡會造成肥胖或消瘦</a:t>
            </a:r>
          </a:p>
        </p:txBody>
      </p:sp>
      <p:grpSp>
        <p:nvGrpSpPr>
          <p:cNvPr id="19465" name="Group 9"/>
          <p:cNvGrpSpPr>
            <a:grpSpLocks/>
          </p:cNvGrpSpPr>
          <p:nvPr/>
        </p:nvGrpSpPr>
        <p:grpSpPr bwMode="auto">
          <a:xfrm>
            <a:off x="914400" y="4495800"/>
            <a:ext cx="7772400" cy="2057400"/>
            <a:chOff x="576" y="2832"/>
            <a:chExt cx="4896" cy="1296"/>
          </a:xfrm>
        </p:grpSpPr>
        <p:sp>
          <p:nvSpPr>
            <p:cNvPr id="17413" name="Line 4"/>
            <p:cNvSpPr>
              <a:spLocks noChangeShapeType="1"/>
            </p:cNvSpPr>
            <p:nvPr/>
          </p:nvSpPr>
          <p:spPr bwMode="auto">
            <a:xfrm>
              <a:off x="576" y="3600"/>
              <a:ext cx="4800" cy="0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HK" altLang="en-US"/>
            </a:p>
          </p:txBody>
        </p:sp>
        <p:sp>
          <p:nvSpPr>
            <p:cNvPr id="17414" name="AutoShape 5"/>
            <p:cNvSpPr>
              <a:spLocks noChangeArrowheads="1"/>
            </p:cNvSpPr>
            <p:nvPr/>
          </p:nvSpPr>
          <p:spPr bwMode="auto">
            <a:xfrm>
              <a:off x="2736" y="3600"/>
              <a:ext cx="576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  <a:p>
              <a:pPr algn="ctr" eaLnBrk="1" hangingPunct="1"/>
              <a:endParaRPr lang="en-US" altLang="zh-TW"/>
            </a:p>
          </p:txBody>
        </p:sp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768" y="3104"/>
              <a:ext cx="1440" cy="44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zh-TW" altLang="en-US" sz="4000">
                  <a:solidFill>
                    <a:schemeClr val="bg1"/>
                  </a:solidFill>
                </a:rPr>
                <a:t>均衡飲食</a:t>
              </a:r>
            </a:p>
          </p:txBody>
        </p:sp>
        <p:sp>
          <p:nvSpPr>
            <p:cNvPr id="17416" name="Rectangle 7"/>
            <p:cNvSpPr>
              <a:spLocks noChangeArrowheads="1"/>
            </p:cNvSpPr>
            <p:nvPr/>
          </p:nvSpPr>
          <p:spPr bwMode="auto">
            <a:xfrm>
              <a:off x="3360" y="3110"/>
              <a:ext cx="1551" cy="44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4000">
                  <a:solidFill>
                    <a:schemeClr val="bg1"/>
                  </a:solidFill>
                </a:rPr>
                <a:t>適量運動</a:t>
              </a:r>
            </a:p>
          </p:txBody>
        </p:sp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>
              <a:off x="4800" y="2832"/>
              <a:ext cx="672" cy="720"/>
            </a:xfrm>
            <a:prstGeom prst="upArrow">
              <a:avLst>
                <a:gd name="adj1" fmla="val 50000"/>
                <a:gd name="adj2" fmla="val 26786"/>
              </a:avLst>
            </a:prstGeom>
            <a:solidFill>
              <a:srgbClr val="FF7C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2800">
                  <a:solidFill>
                    <a:schemeClr val="bg1"/>
                  </a:solidFill>
                </a:rPr>
                <a:t>成</a:t>
              </a:r>
            </a:p>
            <a:p>
              <a:pPr algn="ctr" eaLnBrk="1" hangingPunct="1"/>
              <a:r>
                <a:rPr lang="zh-TW" altLang="en-US" sz="2800">
                  <a:solidFill>
                    <a:schemeClr val="bg1"/>
                  </a:solidFill>
                </a:rPr>
                <a:t>長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508C-C974-4536-B995-EF159A635366}" type="slidenum">
              <a:rPr lang="en-US" altLang="zh-TW" smtClean="0"/>
              <a:pPr/>
              <a:t>18</a:t>
            </a:fld>
            <a:endParaRPr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8070">
            <a:off x="2820779" y="1883129"/>
            <a:ext cx="3902667" cy="4808935"/>
          </a:xfrm>
          <a:prstGeom prst="rect">
            <a:avLst/>
          </a:prstGeom>
        </p:spPr>
      </p:pic>
      <p:sp>
        <p:nvSpPr>
          <p:cNvPr id="7" name="矩形圖說文字 6"/>
          <p:cNvSpPr/>
          <p:nvPr/>
        </p:nvSpPr>
        <p:spPr bwMode="auto">
          <a:xfrm>
            <a:off x="6705341" y="2221247"/>
            <a:ext cx="2248279" cy="1606450"/>
          </a:xfrm>
          <a:prstGeom prst="wedgeRectCallout">
            <a:avLst>
              <a:gd name="adj1" fmla="val -69889"/>
              <a:gd name="adj2" fmla="val -11192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dirty="0" smtClean="0"/>
              <a:t>例如我們的肌肉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和器官成長，就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需要充足蛋白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質。</a:t>
            </a:r>
            <a:endParaRPr lang="zh-TW" altLang="en-US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矩形圖說文字 4"/>
          <p:cNvSpPr/>
          <p:nvPr/>
        </p:nvSpPr>
        <p:spPr bwMode="auto">
          <a:xfrm>
            <a:off x="649910" y="4572230"/>
            <a:ext cx="2091043" cy="1665082"/>
          </a:xfrm>
          <a:prstGeom prst="wedgeRectCallout">
            <a:avLst>
              <a:gd name="adj1" fmla="val 61535"/>
              <a:gd name="adj2" fmla="val -4842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zh-TW" altLang="en-US" dirty="0" smtClean="0"/>
              <a:t>我們的骨骼會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增長，令身體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長高，所以需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要充足鈣質。</a:t>
            </a:r>
            <a:endParaRPr lang="zh-TW" altLang="en-US" dirty="0"/>
          </a:p>
        </p:txBody>
      </p:sp>
      <p:sp>
        <p:nvSpPr>
          <p:cNvPr id="6" name="矩形圖說文字 5"/>
          <p:cNvSpPr/>
          <p:nvPr/>
        </p:nvSpPr>
        <p:spPr bwMode="auto">
          <a:xfrm>
            <a:off x="611560" y="2181057"/>
            <a:ext cx="2093533" cy="2012208"/>
          </a:xfrm>
          <a:prstGeom prst="wedgeRectCallout">
            <a:avLst>
              <a:gd name="adj1" fmla="val 77217"/>
              <a:gd name="adj2" fmla="val -30877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我知道我們在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兒童期和青春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期會不斷成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長，需要均衡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的營養攝取。</a:t>
            </a:r>
            <a:endParaRPr kumimoji="1" lang="zh-HK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矩形圖說文字 7"/>
          <p:cNvSpPr/>
          <p:nvPr/>
        </p:nvSpPr>
        <p:spPr bwMode="auto">
          <a:xfrm>
            <a:off x="6335190" y="4205765"/>
            <a:ext cx="2533456" cy="1593100"/>
          </a:xfrm>
          <a:prstGeom prst="wedgeRectCallout">
            <a:avLst>
              <a:gd name="adj1" fmla="val -63437"/>
              <a:gd name="adj2" fmla="val -5038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zh-TW" altLang="en-US" dirty="0" smtClean="0"/>
              <a:t>我們的活動量高，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需要充足能量，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尤其來自是碳水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化合物。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91660" y="869262"/>
            <a:ext cx="41088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能</a:t>
            </a:r>
            <a:r>
              <a:rPr lang="zh-HK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量</a:t>
            </a:r>
            <a:r>
              <a:rPr lang="zh-TW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知多少？</a:t>
            </a:r>
            <a:endParaRPr lang="en-GB" altLang="zh-HK" sz="4800" b="1" dirty="0">
              <a:solidFill>
                <a:schemeClr val="accent6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2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3669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760" y="2492896"/>
            <a:ext cx="1996504" cy="40973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80" y="2492896"/>
            <a:ext cx="2316502" cy="4097356"/>
          </a:xfrm>
          <a:prstGeom prst="rect">
            <a:avLst/>
          </a:prstGeom>
        </p:spPr>
      </p:pic>
      <p:sp>
        <p:nvSpPr>
          <p:cNvPr id="7" name="矩形圖說文字 6"/>
          <p:cNvSpPr/>
          <p:nvPr/>
        </p:nvSpPr>
        <p:spPr bwMode="auto">
          <a:xfrm>
            <a:off x="683568" y="2165480"/>
            <a:ext cx="2298198" cy="892644"/>
          </a:xfrm>
          <a:prstGeom prst="wedgeRectCallout">
            <a:avLst>
              <a:gd name="adj1" fmla="val 62332"/>
              <a:gd name="adj2" fmla="val 37151"/>
            </a:avLst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zh-TW" altLang="en-US" dirty="0" smtClean="0"/>
              <a:t>我們都是靠進食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來吸取能量的。</a:t>
            </a:r>
            <a:endParaRPr lang="zh-TW" altLang="en-US" dirty="0"/>
          </a:p>
        </p:txBody>
      </p:sp>
      <p:sp>
        <p:nvSpPr>
          <p:cNvPr id="9" name="矩形圖說文字 8"/>
          <p:cNvSpPr/>
          <p:nvPr/>
        </p:nvSpPr>
        <p:spPr bwMode="auto">
          <a:xfrm>
            <a:off x="518290" y="4322922"/>
            <a:ext cx="2317373" cy="1944216"/>
          </a:xfrm>
          <a:prstGeom prst="wedgeRectCallout">
            <a:avLst>
              <a:gd name="adj1" fmla="val 64645"/>
              <a:gd name="adj2" fmla="val -4756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zh-TW" altLang="en-US" dirty="0" smtClean="0"/>
              <a:t>能量不足就沒有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精神和體力。當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身體感到肚餓，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自然令我們想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去找東西吃。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591660" y="869262"/>
            <a:ext cx="41088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能</a:t>
            </a:r>
            <a:r>
              <a:rPr lang="zh-HK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量</a:t>
            </a:r>
            <a:r>
              <a:rPr lang="zh-TW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知多少？</a:t>
            </a:r>
            <a:endParaRPr lang="en-GB" altLang="zh-HK" sz="4800" b="1" dirty="0">
              <a:solidFill>
                <a:schemeClr val="accent6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圖說文字 10"/>
          <p:cNvSpPr/>
          <p:nvPr/>
        </p:nvSpPr>
        <p:spPr bwMode="auto">
          <a:xfrm>
            <a:off x="6735744" y="4797152"/>
            <a:ext cx="2016224" cy="1596532"/>
          </a:xfrm>
          <a:prstGeom prst="wedgeRectCallout">
            <a:avLst>
              <a:gd name="adj1" fmla="val -82464"/>
              <a:gd name="adj2" fmla="val -82036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zh-TW" altLang="en-US" dirty="0" smtClean="0"/>
              <a:t>我不知道像我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這年齡的孩子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，每天需要多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少能量。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3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564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101382"/>
              </p:ext>
            </p:extLst>
          </p:nvPr>
        </p:nvGraphicFramePr>
        <p:xfrm>
          <a:off x="971600" y="1484784"/>
          <a:ext cx="7488832" cy="37180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49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40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r>
                        <a:rPr lang="zh-TW" altLang="en-US" sz="4000" b="1" dirty="0" smtClean="0">
                          <a:solidFill>
                            <a:schemeClr val="bg1"/>
                          </a:solidFill>
                        </a:rPr>
                        <a:t>至</a:t>
                      </a:r>
                      <a:r>
                        <a:rPr lang="en-US" altLang="zh-TW" sz="40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zh-TW" altLang="en-US" sz="4000" b="1" dirty="0" smtClean="0">
                          <a:solidFill>
                            <a:schemeClr val="bg1"/>
                          </a:solidFill>
                        </a:rPr>
                        <a:t>歲兒童每日所需能量</a:t>
                      </a:r>
                      <a:endParaRPr lang="zh-TW" alt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rgbClr val="BA8C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0410" marR="40410" marT="20205" marB="20205"/>
                </a:tc>
                <a:tc hMerge="1"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0410" marR="40410" marT="20205" marB="202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HK" altLang="en-US" sz="2800" kern="1200" dirty="0" smtClean="0">
                          <a:effectLst/>
                        </a:rPr>
                        <a:t> </a:t>
                      </a:r>
                      <a:r>
                        <a:rPr lang="zh-TW" altLang="en-US" sz="2800" kern="1200" dirty="0" smtClean="0">
                          <a:effectLst/>
                        </a:rPr>
                        <a:t>年齡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HK" altLang="en-US" sz="2800" kern="1200" dirty="0" smtClean="0">
                          <a:effectLst/>
                        </a:rPr>
                        <a:t>男</a:t>
                      </a:r>
                      <a:r>
                        <a:rPr lang="zh-TW" altLang="en-US" sz="2800" kern="1200" dirty="0" smtClean="0">
                          <a:effectLst/>
                        </a:rPr>
                        <a:t>孩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HK" altLang="en-US" sz="2800" kern="1200" dirty="0" smtClean="0">
                          <a:effectLst/>
                        </a:rPr>
                        <a:t>女</a:t>
                      </a:r>
                      <a:r>
                        <a:rPr lang="zh-TW" altLang="en-US" sz="2800" kern="1200" dirty="0" smtClean="0">
                          <a:effectLst/>
                        </a:rPr>
                        <a:t>孩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63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7</a:t>
                      </a:r>
                      <a:r>
                        <a:rPr lang="zh-TW" altLang="en-US" sz="2800" kern="1200" dirty="0" smtClean="0">
                          <a:effectLst/>
                        </a:rPr>
                        <a:t>歲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1700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1550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8</a:t>
                      </a:r>
                      <a:r>
                        <a:rPr lang="zh-TW" altLang="en-US" sz="2800" kern="1200" dirty="0" smtClean="0">
                          <a:effectLst/>
                        </a:rPr>
                        <a:t>歲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1850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1700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9</a:t>
                      </a:r>
                      <a:r>
                        <a:rPr lang="zh-TW" altLang="en-US" sz="2800" kern="1200" dirty="0" smtClean="0">
                          <a:effectLst/>
                        </a:rPr>
                        <a:t>歲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2000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1800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10</a:t>
                      </a:r>
                      <a:r>
                        <a:rPr lang="zh-TW" altLang="en-US" sz="2800" kern="1200" dirty="0" smtClean="0">
                          <a:effectLst/>
                        </a:rPr>
                        <a:t>歲</a:t>
                      </a:r>
                      <a:endParaRPr lang="zh-HK" altLang="en-US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2050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effectLst/>
                        </a:rPr>
                        <a:t>1900</a:t>
                      </a:r>
                      <a:r>
                        <a:rPr lang="zh-TW" altLang="en-US" sz="2800" kern="1200" dirty="0" smtClean="0">
                          <a:effectLst/>
                        </a:rPr>
                        <a:t> 千卡</a:t>
                      </a:r>
                      <a:endParaRPr lang="en-US" altLang="zh-HK" sz="28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71600" y="5373216"/>
            <a:ext cx="7704856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zh-TW" altLang="en-US" sz="2000" dirty="0" smtClean="0">
                <a:latin typeface="Arial" charset="0"/>
                <a:ea typeface="新細明體" charset="-120"/>
                <a:cs typeface="新細明體" charset="-120"/>
              </a:rPr>
              <a:t>參考文獻</a:t>
            </a:r>
            <a:r>
              <a:rPr lang="en-US" altLang="zh-TW" sz="2000" dirty="0" smtClean="0">
                <a:latin typeface="Arial" charset="0"/>
                <a:ea typeface="新細明體" charset="-120"/>
                <a:cs typeface="新細明體" charset="-120"/>
              </a:rPr>
              <a:t>︰</a:t>
            </a:r>
          </a:p>
          <a:p>
            <a:pPr marL="539750" lvl="0" indent="-539750" eaLnBrk="0" hangingPunct="0">
              <a:spcBef>
                <a:spcPts val="600"/>
              </a:spcBef>
            </a:pPr>
            <a:r>
              <a:rPr lang="zh-HK" altLang="zh-HK" sz="2000" dirty="0" smtClean="0">
                <a:latin typeface="Arial" charset="0"/>
                <a:ea typeface="新細明體" charset="-120"/>
                <a:cs typeface="新細明體" charset="-120"/>
              </a:rPr>
              <a:t>中國</a:t>
            </a:r>
            <a:r>
              <a:rPr lang="zh-HK" altLang="zh-HK" sz="2000" dirty="0">
                <a:latin typeface="Arial" charset="0"/>
                <a:ea typeface="新細明體" charset="-120"/>
                <a:cs typeface="新細明體" charset="-120"/>
              </a:rPr>
              <a:t>營養</a:t>
            </a:r>
            <a:r>
              <a:rPr lang="zh-HK" altLang="zh-HK" sz="2000" dirty="0" smtClean="0">
                <a:latin typeface="Arial" charset="0"/>
                <a:ea typeface="新細明體" charset="-120"/>
                <a:cs typeface="新細明體" charset="-120"/>
              </a:rPr>
              <a:t>學會</a:t>
            </a:r>
            <a:r>
              <a:rPr lang="zh-TW" altLang="en-US" sz="2000" dirty="0" smtClean="0">
                <a:latin typeface="Arial" charset="0"/>
                <a:ea typeface="新細明體" charset="-120"/>
                <a:cs typeface="新細明體" charset="-120"/>
              </a:rPr>
              <a:t>（</a:t>
            </a:r>
            <a:r>
              <a:rPr lang="en-US" altLang="zh-TW" sz="2000" dirty="0" smtClean="0">
                <a:latin typeface="Arial" charset="0"/>
                <a:ea typeface="新細明體" charset="-120"/>
                <a:cs typeface="新細明體" charset="-120"/>
              </a:rPr>
              <a:t>2013</a:t>
            </a:r>
            <a:r>
              <a:rPr lang="zh-TW" altLang="en-US" sz="2000" dirty="0" smtClean="0">
                <a:latin typeface="Arial" charset="0"/>
                <a:ea typeface="新細明體" charset="-120"/>
                <a:cs typeface="新細明體" charset="-120"/>
              </a:rPr>
              <a:t>）。</a:t>
            </a:r>
            <a:r>
              <a:rPr lang="zh-TW" altLang="en-US" sz="2000" b="1" dirty="0" smtClean="0"/>
              <a:t>中國</a:t>
            </a:r>
            <a:r>
              <a:rPr lang="zh-TW" altLang="en-US" sz="2000" b="1" dirty="0"/>
              <a:t>居民</a:t>
            </a:r>
            <a:r>
              <a:rPr lang="zh-TW" altLang="en-US" sz="2000" b="1" dirty="0">
                <a:latin typeface="Arial" charset="0"/>
                <a:ea typeface="新細明體" charset="-120"/>
                <a:cs typeface="新細明體" charset="-120"/>
              </a:rPr>
              <a:t>膳食營養素參考攝入</a:t>
            </a:r>
            <a:r>
              <a:rPr lang="zh-TW" altLang="en-US" sz="2000" b="1" dirty="0" smtClean="0">
                <a:latin typeface="Arial" charset="0"/>
                <a:ea typeface="新細明體" charset="-120"/>
                <a:cs typeface="新細明體" charset="-120"/>
              </a:rPr>
              <a:t>量</a:t>
            </a:r>
            <a:r>
              <a:rPr lang="zh-TW" altLang="en-US" sz="2000" dirty="0" smtClean="0">
                <a:latin typeface="Arial" charset="0"/>
                <a:ea typeface="新細明體" charset="-120"/>
                <a:cs typeface="新細明體" charset="-120"/>
              </a:rPr>
              <a:t>。檢索自</a:t>
            </a:r>
            <a:r>
              <a:rPr lang="en-US" altLang="zh-TW" sz="2000" dirty="0">
                <a:latin typeface="Arial" charset="0"/>
                <a:ea typeface="新細明體" charset="-120"/>
                <a:cs typeface="新細明體" charset="-120"/>
              </a:rPr>
              <a:t>http://www.cnsoc.org/drpostand/</a:t>
            </a:r>
            <a:endParaRPr kumimoji="1" lang="zh-HK" altLang="zh-H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  <a:cs typeface="新細明體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508C-C974-4536-B995-EF159A635366}" type="slidenum">
              <a:rPr lang="en-US" altLang="zh-TW" smtClean="0"/>
              <a:pPr/>
              <a:t>4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282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8070">
            <a:off x="2820779" y="1883129"/>
            <a:ext cx="3902667" cy="4808935"/>
          </a:xfrm>
          <a:prstGeom prst="rect">
            <a:avLst/>
          </a:prstGeom>
        </p:spPr>
      </p:pic>
      <p:sp>
        <p:nvSpPr>
          <p:cNvPr id="7" name="矩形圖說文字 6"/>
          <p:cNvSpPr/>
          <p:nvPr/>
        </p:nvSpPr>
        <p:spPr bwMode="auto">
          <a:xfrm>
            <a:off x="6718504" y="2266446"/>
            <a:ext cx="2248279" cy="2350983"/>
          </a:xfrm>
          <a:prstGeom prst="wedgeRectCallout">
            <a:avLst>
              <a:gd name="adj1" fmla="val -69889"/>
              <a:gd name="adj2" fmla="val -11192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dirty="0" smtClean="0"/>
              <a:t>有時在食品包裝</a:t>
            </a:r>
            <a:endParaRPr lang="en-US" altLang="zh-TW" dirty="0" smtClean="0"/>
          </a:p>
          <a:p>
            <a:pPr algn="ctr"/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也見過以千焦</a:t>
            </a:r>
            <a:endPara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耳</a:t>
            </a:r>
            <a:r>
              <a: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(kilojoules)</a:t>
            </a: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為</a:t>
            </a:r>
            <a:endPara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能量的單位。</a:t>
            </a:r>
            <a:endPara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每</a:t>
            </a:r>
            <a:r>
              <a: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千卡相等於</a:t>
            </a:r>
            <a:endPara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4.2</a:t>
            </a:r>
            <a:r>
              <a:rPr lang="zh-TW" altLang="en-US" dirty="0"/>
              <a:t>千</a:t>
            </a:r>
            <a:r>
              <a:rPr lang="zh-TW" altLang="en-US" dirty="0" smtClean="0"/>
              <a:t>焦耳。</a:t>
            </a:r>
            <a:endParaRPr kumimoji="1" lang="zh-HK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矩形圖說文字 4"/>
          <p:cNvSpPr/>
          <p:nvPr/>
        </p:nvSpPr>
        <p:spPr bwMode="auto">
          <a:xfrm>
            <a:off x="649910" y="4572230"/>
            <a:ext cx="2091043" cy="1953114"/>
          </a:xfrm>
          <a:prstGeom prst="wedgeRectCallout">
            <a:avLst>
              <a:gd name="adj1" fmla="val 61535"/>
              <a:gd name="adj2" fmla="val -4842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不同人</a:t>
            </a:r>
            <a:r>
              <a:rPr lang="zh-TW" altLang="en-GB" dirty="0" smtClean="0"/>
              <a:t>所</a:t>
            </a:r>
            <a:r>
              <a:rPr lang="zh-TW" altLang="en-GB" dirty="0"/>
              <a:t>需</a:t>
            </a:r>
            <a:r>
              <a:rPr lang="zh-TW" altLang="en-GB" dirty="0" smtClean="0"/>
              <a:t>的</a:t>
            </a:r>
            <a:endParaRPr lang="en-US" altLang="zh-TW" dirty="0" smtClean="0"/>
          </a:p>
          <a:p>
            <a:pPr eaLnBrk="1" hangingPunct="1"/>
            <a:r>
              <a:rPr lang="zh-TW" altLang="en-GB" dirty="0" smtClean="0"/>
              <a:t>能</a:t>
            </a:r>
            <a:r>
              <a:rPr lang="zh-TW" altLang="en-US" dirty="0" smtClean="0"/>
              <a:t>量都不同，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這</a:t>
            </a:r>
            <a:r>
              <a:rPr lang="zh-TW" altLang="en-US" dirty="0"/>
              <a:t>跟</a:t>
            </a:r>
            <a:r>
              <a:rPr lang="zh-TW" altLang="en-GB" dirty="0" smtClean="0"/>
              <a:t>年齡、</a:t>
            </a:r>
            <a:endParaRPr lang="en-US" altLang="zh-TW" dirty="0" smtClean="0"/>
          </a:p>
          <a:p>
            <a:pPr eaLnBrk="1" hangingPunct="1"/>
            <a:r>
              <a:rPr lang="zh-TW" altLang="en-GB" dirty="0" smtClean="0"/>
              <a:t>性別、</a:t>
            </a:r>
            <a:r>
              <a:rPr lang="zh-TW" altLang="en-US" dirty="0" smtClean="0"/>
              <a:t>身體</a:t>
            </a:r>
            <a:r>
              <a:rPr lang="zh-TW" altLang="en-GB" dirty="0" smtClean="0"/>
              <a:t>活</a:t>
            </a:r>
            <a:endParaRPr lang="en-US" altLang="zh-TW" dirty="0" smtClean="0"/>
          </a:p>
          <a:p>
            <a:pPr eaLnBrk="1" hangingPunct="1"/>
            <a:r>
              <a:rPr lang="zh-TW" altLang="en-GB" dirty="0" smtClean="0"/>
              <a:t>動</a:t>
            </a:r>
            <a:r>
              <a:rPr lang="zh-TW" altLang="en-US" dirty="0" smtClean="0"/>
              <a:t>的水平</a:t>
            </a:r>
            <a:r>
              <a:rPr lang="zh-TW" altLang="en-GB" dirty="0" smtClean="0"/>
              <a:t>有關</a:t>
            </a:r>
            <a:r>
              <a:rPr lang="zh-TW" altLang="en-US" dirty="0" smtClean="0"/>
              <a:t>。</a:t>
            </a:r>
            <a:endParaRPr lang="zh-TW" altLang="en-GB" dirty="0"/>
          </a:p>
        </p:txBody>
      </p:sp>
      <p:sp>
        <p:nvSpPr>
          <p:cNvPr id="6" name="矩形圖說文字 5"/>
          <p:cNvSpPr/>
          <p:nvPr/>
        </p:nvSpPr>
        <p:spPr bwMode="auto">
          <a:xfrm>
            <a:off x="678267" y="2181057"/>
            <a:ext cx="2093533" cy="2012208"/>
          </a:xfrm>
          <a:prstGeom prst="wedgeRectCallout">
            <a:avLst>
              <a:gd name="adj1" fmla="val 77217"/>
              <a:gd name="adj2" fmla="val -30877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我知道</a:t>
            </a: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能量</a:t>
            </a:r>
            <a:endPara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以千</a:t>
            </a:r>
            <a:r>
              <a:rPr lang="zh-TW" altLang="en-US" dirty="0" smtClean="0"/>
              <a:t>卡為單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位，英文是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/>
              <a:t>kilocalories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 smtClean="0"/>
              <a:t>簡稱</a:t>
            </a:r>
            <a:r>
              <a:rPr lang="en-US" altLang="zh-TW" dirty="0" smtClean="0"/>
              <a:t>kcal</a:t>
            </a:r>
            <a:r>
              <a:rPr lang="zh-TW" altLang="en-US" dirty="0" smtClean="0"/>
              <a:t>。</a:t>
            </a:r>
            <a:endParaRPr kumimoji="1" lang="zh-HK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矩形圖說文字 7"/>
          <p:cNvSpPr/>
          <p:nvPr/>
        </p:nvSpPr>
        <p:spPr bwMode="auto">
          <a:xfrm>
            <a:off x="6012160" y="5092229"/>
            <a:ext cx="2592288" cy="989047"/>
          </a:xfrm>
          <a:prstGeom prst="wedgeRectCallout">
            <a:avLst>
              <a:gd name="adj1" fmla="val -63437"/>
              <a:gd name="adj2" fmla="val -5038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zh-TW" altLang="en-US" dirty="0" smtClean="0"/>
              <a:t>我今年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歲，每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日需要</a:t>
            </a:r>
            <a:r>
              <a:rPr lang="en-US" altLang="zh-TW" dirty="0" smtClean="0"/>
              <a:t>2050</a:t>
            </a:r>
            <a:r>
              <a:rPr lang="zh-TW" altLang="en-US" dirty="0" smtClean="0"/>
              <a:t>千卡。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91660" y="869262"/>
            <a:ext cx="41088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能</a:t>
            </a:r>
            <a:r>
              <a:rPr lang="zh-HK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量</a:t>
            </a:r>
            <a:r>
              <a:rPr lang="zh-TW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知多少？</a:t>
            </a:r>
            <a:endParaRPr lang="en-GB" altLang="zh-HK" sz="4800" b="1" dirty="0">
              <a:solidFill>
                <a:schemeClr val="accent6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5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9035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760" y="2492896"/>
            <a:ext cx="1996504" cy="40973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80" y="2492896"/>
            <a:ext cx="2316502" cy="4097356"/>
          </a:xfrm>
          <a:prstGeom prst="rect">
            <a:avLst/>
          </a:prstGeom>
        </p:spPr>
      </p:pic>
      <p:sp>
        <p:nvSpPr>
          <p:cNvPr id="7" name="矩形圖說文字 6"/>
          <p:cNvSpPr/>
          <p:nvPr/>
        </p:nvSpPr>
        <p:spPr bwMode="auto">
          <a:xfrm>
            <a:off x="683568" y="1977258"/>
            <a:ext cx="2463476" cy="892644"/>
          </a:xfrm>
          <a:prstGeom prst="wedgeRectCallout">
            <a:avLst>
              <a:gd name="adj1" fmla="val 57464"/>
              <a:gd name="adj2" fmla="val 45547"/>
            </a:avLst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zh-TW" altLang="en-US" dirty="0" smtClean="0"/>
              <a:t>我今年九歲，每</a:t>
            </a:r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en-US" dirty="0" smtClean="0"/>
              <a:t>日需要</a:t>
            </a:r>
            <a:r>
              <a:rPr lang="en-US" altLang="zh-TW" dirty="0" smtClean="0"/>
              <a:t>1800</a:t>
            </a:r>
            <a:r>
              <a:rPr lang="zh-TW" altLang="en-US" dirty="0" smtClean="0"/>
              <a:t>千卡。</a:t>
            </a:r>
            <a:endParaRPr lang="zh-TW" altLang="en-US" dirty="0"/>
          </a:p>
        </p:txBody>
      </p:sp>
      <p:sp>
        <p:nvSpPr>
          <p:cNvPr id="9" name="矩形圖說文字 8"/>
          <p:cNvSpPr/>
          <p:nvPr/>
        </p:nvSpPr>
        <p:spPr bwMode="auto">
          <a:xfrm>
            <a:off x="518290" y="4322922"/>
            <a:ext cx="2463476" cy="1626358"/>
          </a:xfrm>
          <a:prstGeom prst="wedgeRectCallout">
            <a:avLst>
              <a:gd name="adj1" fmla="val 64645"/>
              <a:gd name="adj2" fmla="val -4756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zh-TW" altLang="en-US" dirty="0" smtClean="0"/>
              <a:t>我也感覺到，在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多做運動的</a:t>
            </a:r>
            <a:r>
              <a:rPr lang="zh-TW" altLang="en-GB" dirty="0" smtClean="0"/>
              <a:t>日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GB" dirty="0" smtClean="0"/>
              <a:t>子，</a:t>
            </a:r>
            <a:r>
              <a:rPr lang="zh-TW" altLang="en-US" dirty="0" smtClean="0"/>
              <a:t>我需要的能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量比較多。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591660" y="869262"/>
            <a:ext cx="41088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能</a:t>
            </a:r>
            <a:r>
              <a:rPr lang="zh-HK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量</a:t>
            </a:r>
            <a:r>
              <a:rPr lang="zh-TW" alt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微軟正黑體" pitchFamily="34" charset="-120"/>
                <a:ea typeface="微軟正黑體" pitchFamily="34" charset="-120"/>
              </a:rPr>
              <a:t>知多少？</a:t>
            </a:r>
            <a:endParaRPr lang="en-GB" altLang="zh-HK" sz="4800" b="1" dirty="0">
              <a:solidFill>
                <a:schemeClr val="accent6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圖說文字 10"/>
          <p:cNvSpPr/>
          <p:nvPr/>
        </p:nvSpPr>
        <p:spPr bwMode="auto">
          <a:xfrm>
            <a:off x="6705904" y="4343667"/>
            <a:ext cx="2108130" cy="1944216"/>
          </a:xfrm>
          <a:prstGeom prst="wedgeRectCallout">
            <a:avLst>
              <a:gd name="adj1" fmla="val -61970"/>
              <a:gd name="adj2" fmla="val -4734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zh-TW" altLang="en-US" dirty="0" smtClean="0"/>
              <a:t>我也知道，那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些從事體力勞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動的工人所需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的能量也比較</a:t>
            </a:r>
            <a:endParaRPr lang="en-US" altLang="zh-TW" dirty="0" smtClean="0"/>
          </a:p>
          <a:p>
            <a:pPr algn="ctr">
              <a:spcBef>
                <a:spcPts val="0"/>
              </a:spcBef>
            </a:pPr>
            <a:r>
              <a:rPr lang="zh-TW" altLang="en-US" dirty="0" smtClean="0"/>
              <a:t>多。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6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4282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731" y="1988840"/>
            <a:ext cx="3917509" cy="4277280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827584" y="1196752"/>
            <a:ext cx="2304256" cy="1224136"/>
          </a:xfrm>
          <a:prstGeom prst="wedgeRectCallout">
            <a:avLst>
              <a:gd name="adj1" fmla="val 63214"/>
              <a:gd name="adj2" fmla="val 93628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考考你，同等分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量的</a:t>
            </a:r>
            <a:r>
              <a:rPr lang="zh-TW" altLang="en-US" b="1" dirty="0" smtClean="0">
                <a:solidFill>
                  <a:srgbClr val="FF0000"/>
                </a:solidFill>
              </a:rPr>
              <a:t>白飯</a:t>
            </a:r>
            <a:r>
              <a:rPr lang="zh-TW" altLang="en-US" dirty="0" smtClean="0"/>
              <a:t>還是</a:t>
            </a:r>
            <a:r>
              <a:rPr lang="zh-TW" altLang="en-US" b="1" dirty="0" smtClean="0">
                <a:solidFill>
                  <a:srgbClr val="FF0000"/>
                </a:solidFill>
              </a:rPr>
              <a:t>炒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</a:rPr>
              <a:t>飯</a:t>
            </a:r>
            <a:r>
              <a:rPr lang="zh-TW" altLang="en-US" dirty="0" smtClean="0"/>
              <a:t>的能量高</a:t>
            </a:r>
            <a:r>
              <a:rPr lang="zh-TW" altLang="en-US" dirty="0"/>
              <a:t>？</a:t>
            </a:r>
          </a:p>
        </p:txBody>
      </p:sp>
      <p:sp>
        <p:nvSpPr>
          <p:cNvPr id="6" name="矩形圖說文字 5"/>
          <p:cNvSpPr/>
          <p:nvPr/>
        </p:nvSpPr>
        <p:spPr bwMode="auto">
          <a:xfrm>
            <a:off x="836287" y="2924944"/>
            <a:ext cx="2007521" cy="1224136"/>
          </a:xfrm>
          <a:prstGeom prst="wedgeRectCallout">
            <a:avLst>
              <a:gd name="adj1" fmla="val 71631"/>
              <a:gd name="adj2" fmla="val 16355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同等分量的</a:t>
            </a:r>
            <a:r>
              <a:rPr lang="zh-TW" altLang="en-US" b="1" dirty="0" smtClean="0">
                <a:solidFill>
                  <a:srgbClr val="FF0000"/>
                </a:solidFill>
              </a:rPr>
              <a:t>低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</a:rPr>
              <a:t>脂奶</a:t>
            </a:r>
            <a:r>
              <a:rPr lang="zh-TW" altLang="en-US" dirty="0" smtClean="0"/>
              <a:t>還是</a:t>
            </a:r>
            <a:r>
              <a:rPr lang="zh-TW" altLang="en-US" b="1" dirty="0" smtClean="0">
                <a:solidFill>
                  <a:srgbClr val="FF0000"/>
                </a:solidFill>
              </a:rPr>
              <a:t>全脂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</a:rPr>
              <a:t>奶</a:t>
            </a:r>
            <a:r>
              <a:rPr lang="zh-TW" altLang="en-US" dirty="0" smtClean="0"/>
              <a:t>的能量高</a:t>
            </a:r>
            <a:r>
              <a:rPr lang="zh-TW" altLang="en-US" dirty="0"/>
              <a:t>？</a:t>
            </a:r>
          </a:p>
        </p:txBody>
      </p:sp>
      <p:sp>
        <p:nvSpPr>
          <p:cNvPr id="7" name="矩形圖說文字 6"/>
          <p:cNvSpPr/>
          <p:nvPr/>
        </p:nvSpPr>
        <p:spPr bwMode="auto">
          <a:xfrm>
            <a:off x="827585" y="4725144"/>
            <a:ext cx="2016224" cy="1224136"/>
          </a:xfrm>
          <a:prstGeom prst="wedgeRectCallout">
            <a:avLst>
              <a:gd name="adj1" fmla="val 70851"/>
              <a:gd name="adj2" fmla="val -84959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同等分量的</a:t>
            </a:r>
            <a:r>
              <a:rPr lang="zh-TW" altLang="en-US" b="1" dirty="0" smtClean="0">
                <a:solidFill>
                  <a:srgbClr val="FF0000"/>
                </a:solidFill>
              </a:rPr>
              <a:t>馬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</a:rPr>
              <a:t>鈴薯</a:t>
            </a:r>
            <a:r>
              <a:rPr lang="zh-TW" altLang="en-US" dirty="0" smtClean="0"/>
              <a:t>還是</a:t>
            </a:r>
            <a:r>
              <a:rPr lang="zh-TW" altLang="en-US" b="1" dirty="0" smtClean="0">
                <a:solidFill>
                  <a:srgbClr val="FF0000"/>
                </a:solidFill>
              </a:rPr>
              <a:t>炸薯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</a:rPr>
              <a:t>條</a:t>
            </a:r>
            <a:r>
              <a:rPr lang="zh-TW" altLang="en-US" dirty="0" smtClean="0"/>
              <a:t>的能量高</a:t>
            </a:r>
            <a:r>
              <a:rPr lang="zh-TW" altLang="en-US" dirty="0"/>
              <a:t>？</a:t>
            </a:r>
          </a:p>
        </p:txBody>
      </p:sp>
      <p:sp>
        <p:nvSpPr>
          <p:cNvPr id="9" name="矩形圖說文字 8"/>
          <p:cNvSpPr/>
          <p:nvPr/>
        </p:nvSpPr>
        <p:spPr bwMode="auto">
          <a:xfrm>
            <a:off x="6372200" y="1772816"/>
            <a:ext cx="971601" cy="503744"/>
          </a:xfrm>
          <a:prstGeom prst="wedgeRectCallout">
            <a:avLst>
              <a:gd name="adj1" fmla="val -63940"/>
              <a:gd name="adj2" fmla="val 143574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dirty="0" smtClean="0"/>
              <a:t>炒飯</a:t>
            </a:r>
            <a:endParaRPr lang="zh-TW" altLang="en-US" dirty="0"/>
          </a:p>
        </p:txBody>
      </p:sp>
      <p:sp>
        <p:nvSpPr>
          <p:cNvPr id="10" name="矩形圖說文字 9"/>
          <p:cNvSpPr/>
          <p:nvPr/>
        </p:nvSpPr>
        <p:spPr bwMode="auto">
          <a:xfrm>
            <a:off x="6640767" y="2600596"/>
            <a:ext cx="1187624" cy="504056"/>
          </a:xfrm>
          <a:prstGeom prst="wedgeRectCallout">
            <a:avLst>
              <a:gd name="adj1" fmla="val -71694"/>
              <a:gd name="adj2" fmla="val 6284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dirty="0" smtClean="0"/>
              <a:t>全脂奶</a:t>
            </a:r>
            <a:endParaRPr lang="zh-TW" altLang="en-US" dirty="0"/>
          </a:p>
        </p:txBody>
      </p:sp>
      <p:sp>
        <p:nvSpPr>
          <p:cNvPr id="11" name="矩形圖說文字 10"/>
          <p:cNvSpPr/>
          <p:nvPr/>
        </p:nvSpPr>
        <p:spPr bwMode="auto">
          <a:xfrm>
            <a:off x="6858000" y="3317234"/>
            <a:ext cx="1187624" cy="504056"/>
          </a:xfrm>
          <a:prstGeom prst="wedgeRectCallout">
            <a:avLst>
              <a:gd name="adj1" fmla="val -81075"/>
              <a:gd name="adj2" fmla="val 5194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dirty="0" smtClean="0"/>
              <a:t>炸薯條</a:t>
            </a:r>
            <a:endParaRPr lang="zh-TW" altLang="en-US" dirty="0"/>
          </a:p>
        </p:txBody>
      </p:sp>
      <p:sp>
        <p:nvSpPr>
          <p:cNvPr id="12" name="矩形圖說文字 11"/>
          <p:cNvSpPr/>
          <p:nvPr/>
        </p:nvSpPr>
        <p:spPr bwMode="auto">
          <a:xfrm>
            <a:off x="6876256" y="4509120"/>
            <a:ext cx="2047763" cy="1543690"/>
          </a:xfrm>
          <a:prstGeom prst="wedgeRectCallout">
            <a:avLst>
              <a:gd name="adj1" fmla="val -58950"/>
              <a:gd name="adj2" fmla="val -82383"/>
            </a:avLst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因為這些食物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所含的脂肪提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供的能量比碳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水化合物多。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7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42505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731" y="1988840"/>
            <a:ext cx="3917509" cy="4277280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838922" y="1672000"/>
            <a:ext cx="2448272" cy="936104"/>
          </a:xfrm>
          <a:prstGeom prst="wedgeRectCallout">
            <a:avLst>
              <a:gd name="adj1" fmla="val 57633"/>
              <a:gd name="adj2" fmla="val 91052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每</a:t>
            </a:r>
            <a:r>
              <a:rPr kumimoji="0" lang="en-US" altLang="zh-TW" dirty="0" smtClean="0">
                <a:latin typeface="新細明體" panose="02020500000000000000" pitchFamily="18" charset="-120"/>
              </a:rPr>
              <a:t>1</a:t>
            </a:r>
            <a:r>
              <a:rPr kumimoji="0" lang="zh-TW" altLang="en-US" dirty="0" smtClean="0">
                <a:latin typeface="新細明體" panose="02020500000000000000" pitchFamily="18" charset="-120"/>
              </a:rPr>
              <a:t>克</a:t>
            </a:r>
            <a:r>
              <a:rPr kumimoji="0" lang="zh-TW" altLang="en-GB" dirty="0" smtClean="0">
                <a:latin typeface="新細明體" panose="02020500000000000000" pitchFamily="18" charset="-120"/>
              </a:rPr>
              <a:t>碳水化合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</a:pPr>
            <a:r>
              <a:rPr kumimoji="0" lang="zh-TW" altLang="en-GB" dirty="0" smtClean="0">
                <a:latin typeface="新細明體" panose="02020500000000000000" pitchFamily="18" charset="-120"/>
              </a:rPr>
              <a:t>物</a:t>
            </a:r>
            <a:r>
              <a:rPr lang="zh-TW" altLang="en-GB" dirty="0" smtClean="0"/>
              <a:t>提供</a:t>
            </a:r>
            <a:r>
              <a:rPr lang="en-US" altLang="zh-TW" dirty="0">
                <a:solidFill>
                  <a:srgbClr val="FF0000"/>
                </a:solidFill>
              </a:rPr>
              <a:t>4</a:t>
            </a:r>
            <a:r>
              <a:rPr lang="zh-TW" altLang="en-US" dirty="0" smtClean="0"/>
              <a:t>千卡能量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6" name="矩形圖說文字 5"/>
          <p:cNvSpPr/>
          <p:nvPr/>
        </p:nvSpPr>
        <p:spPr bwMode="auto">
          <a:xfrm>
            <a:off x="830174" y="3148164"/>
            <a:ext cx="2079529" cy="1008112"/>
          </a:xfrm>
          <a:prstGeom prst="wedgeRectCallout">
            <a:avLst>
              <a:gd name="adj1" fmla="val 71631"/>
              <a:gd name="adj2" fmla="val 16355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每</a:t>
            </a:r>
            <a:r>
              <a:rPr kumimoji="0" lang="en-US" altLang="zh-TW" dirty="0" smtClean="0">
                <a:latin typeface="新細明體" panose="02020500000000000000" pitchFamily="18" charset="-120"/>
              </a:rPr>
              <a:t>1</a:t>
            </a:r>
            <a:r>
              <a:rPr kumimoji="0" lang="zh-TW" altLang="en-US" dirty="0" smtClean="0">
                <a:latin typeface="新細明體" panose="02020500000000000000" pitchFamily="18" charset="-120"/>
              </a:rPr>
              <a:t>克蛋白質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</a:pPr>
            <a:r>
              <a:rPr lang="zh-TW" altLang="en-GB" dirty="0" smtClean="0"/>
              <a:t>提供</a:t>
            </a:r>
            <a:r>
              <a:rPr lang="en-US" altLang="zh-TW" dirty="0">
                <a:solidFill>
                  <a:srgbClr val="FF0000"/>
                </a:solidFill>
              </a:rPr>
              <a:t>4</a:t>
            </a:r>
            <a:r>
              <a:rPr lang="zh-TW" altLang="en-US" dirty="0" smtClean="0"/>
              <a:t>千卡能量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7" name="矩形圖說文字 6"/>
          <p:cNvSpPr/>
          <p:nvPr/>
        </p:nvSpPr>
        <p:spPr bwMode="auto">
          <a:xfrm>
            <a:off x="830219" y="4840352"/>
            <a:ext cx="2232247" cy="936104"/>
          </a:xfrm>
          <a:prstGeom prst="wedgeRectCallout">
            <a:avLst>
              <a:gd name="adj1" fmla="val 58138"/>
              <a:gd name="adj2" fmla="val -93941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每</a:t>
            </a:r>
            <a:r>
              <a:rPr kumimoji="0" lang="en-US" altLang="zh-TW" dirty="0" smtClean="0">
                <a:latin typeface="新細明體" panose="02020500000000000000" pitchFamily="18" charset="-120"/>
              </a:rPr>
              <a:t>1</a:t>
            </a:r>
            <a:r>
              <a:rPr kumimoji="0" lang="zh-TW" altLang="en-US" dirty="0" smtClean="0">
                <a:latin typeface="新細明體" panose="02020500000000000000" pitchFamily="18" charset="-120"/>
              </a:rPr>
              <a:t>脂肪提</a:t>
            </a:r>
            <a:r>
              <a:rPr lang="zh-TW" altLang="en-GB" dirty="0" smtClean="0"/>
              <a:t>供</a:t>
            </a:r>
            <a:endParaRPr lang="en-US" altLang="zh-TW" smtClean="0"/>
          </a:p>
          <a:p>
            <a:pPr eaLnBrk="1" hangingPunct="1">
              <a:spcBef>
                <a:spcPct val="20000"/>
              </a:spcBef>
            </a:pPr>
            <a:r>
              <a:rPr lang="zh-TW" altLang="en-GB" smtClean="0">
                <a:solidFill>
                  <a:srgbClr val="FF0000"/>
                </a:solidFill>
              </a:rPr>
              <a:t>9</a:t>
            </a:r>
            <a:r>
              <a:rPr lang="zh-TW" altLang="en-US" dirty="0" smtClean="0"/>
              <a:t>千卡能量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9" name="矩形圖說文字 8"/>
          <p:cNvSpPr/>
          <p:nvPr/>
        </p:nvSpPr>
        <p:spPr bwMode="auto">
          <a:xfrm>
            <a:off x="6729778" y="1780012"/>
            <a:ext cx="2162702" cy="1980220"/>
          </a:xfrm>
          <a:prstGeom prst="wedgeRectCallout">
            <a:avLst>
              <a:gd name="adj1" fmla="val -65884"/>
              <a:gd name="adj2" fmla="val 34767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dirty="0" smtClean="0"/>
              <a:t>明白了！這就</a:t>
            </a:r>
            <a:endParaRPr lang="en-US" altLang="zh-TW" dirty="0" smtClean="0"/>
          </a:p>
          <a:p>
            <a:pPr algn="ctr" eaLnBrk="1" hangingPunct="1"/>
            <a:r>
              <a:rPr lang="zh-TW" altLang="en-US" dirty="0" smtClean="0"/>
              <a:t>是為甚麼進食</a:t>
            </a:r>
            <a:endParaRPr lang="en-US" altLang="zh-TW" dirty="0" smtClean="0"/>
          </a:p>
          <a:p>
            <a:pPr algn="ctr" eaLnBrk="1" hangingPunct="1"/>
            <a:r>
              <a:rPr lang="zh-TW" altLang="en-US" dirty="0" smtClean="0"/>
              <a:t>高脂肪的食物</a:t>
            </a:r>
            <a:endParaRPr lang="en-US" altLang="zh-TW" dirty="0" smtClean="0"/>
          </a:p>
          <a:p>
            <a:pPr algn="ctr" eaLnBrk="1" hangingPunct="1"/>
            <a:r>
              <a:rPr lang="zh-TW" altLang="en-US" dirty="0" smtClean="0"/>
              <a:t>更容易造成</a:t>
            </a:r>
            <a:endParaRPr lang="en-US" altLang="zh-TW" dirty="0" smtClean="0"/>
          </a:p>
          <a:p>
            <a:pPr algn="ctr" eaLnBrk="1" hangingPunct="1"/>
            <a:r>
              <a:rPr lang="zh-TW" altLang="en-US" dirty="0" smtClean="0"/>
              <a:t>肥胖！</a:t>
            </a:r>
            <a:endParaRPr lang="zh-TW" altLang="en-US" dirty="0"/>
          </a:p>
        </p:txBody>
      </p:sp>
      <p:sp>
        <p:nvSpPr>
          <p:cNvPr id="12" name="矩形圖說文字 11"/>
          <p:cNvSpPr/>
          <p:nvPr/>
        </p:nvSpPr>
        <p:spPr bwMode="auto">
          <a:xfrm>
            <a:off x="6806883" y="3976256"/>
            <a:ext cx="2047763" cy="1922784"/>
          </a:xfrm>
          <a:prstGeom prst="wedgeRectCallout">
            <a:avLst>
              <a:gd name="adj1" fmla="val -70755"/>
              <a:gd name="adj2" fmla="val -46978"/>
            </a:avLst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雖然水分、維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生素和礦物質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不提供能量，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但也是身體必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需的。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8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95138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796" y="1745067"/>
            <a:ext cx="4311425" cy="4972557"/>
          </a:xfrm>
          <a:prstGeom prst="rect">
            <a:avLst/>
          </a:prstGeom>
        </p:spPr>
      </p:pic>
      <p:sp>
        <p:nvSpPr>
          <p:cNvPr id="3" name="矩形圖說文字 2"/>
          <p:cNvSpPr/>
          <p:nvPr/>
        </p:nvSpPr>
        <p:spPr bwMode="auto">
          <a:xfrm>
            <a:off x="734267" y="1376772"/>
            <a:ext cx="2448272" cy="936104"/>
          </a:xfrm>
          <a:prstGeom prst="wedgeRectCallout">
            <a:avLst>
              <a:gd name="adj1" fmla="val 37112"/>
              <a:gd name="adj2" fmla="val 84244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我們上體育課消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耗了很多能量！</a:t>
            </a:r>
            <a:endParaRPr kumimoji="0" lang="zh-CN" altLang="en-US" dirty="0">
              <a:latin typeface="新細明體" panose="02020500000000000000" pitchFamily="18" charset="-120"/>
            </a:endParaRPr>
          </a:p>
        </p:txBody>
      </p:sp>
      <p:sp>
        <p:nvSpPr>
          <p:cNvPr id="6" name="矩形圖說文字 5"/>
          <p:cNvSpPr/>
          <p:nvPr/>
        </p:nvSpPr>
        <p:spPr bwMode="auto">
          <a:xfrm>
            <a:off x="5508104" y="1002225"/>
            <a:ext cx="3159649" cy="1973229"/>
          </a:xfrm>
          <a:prstGeom prst="wedgeRectCallout">
            <a:avLst>
              <a:gd name="adj1" fmla="val -40140"/>
              <a:gd name="adj2" fmla="val 76364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做運動的確會消耗能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量。人做的運動越劇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烈，消耗的能量就越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多。體</a:t>
            </a:r>
            <a:r>
              <a:rPr lang="zh-TW" altLang="en-US" dirty="0"/>
              <a:t>型</a:t>
            </a:r>
            <a:r>
              <a:rPr lang="zh-TW" altLang="en-US" dirty="0" smtClean="0"/>
              <a:t>越大的人，</a:t>
            </a:r>
            <a:endParaRPr lang="en-US" altLang="zh-TW" dirty="0" smtClean="0"/>
          </a:p>
          <a:p>
            <a:pPr eaLnBrk="1" hangingPunct="1">
              <a:spcBef>
                <a:spcPts val="0"/>
              </a:spcBef>
            </a:pPr>
            <a:r>
              <a:rPr lang="zh-TW" altLang="en-US" dirty="0" smtClean="0"/>
              <a:t>消耗的能量也越多。</a:t>
            </a:r>
            <a:endParaRPr lang="en-US" altLang="zh-TW" dirty="0" smtClean="0"/>
          </a:p>
        </p:txBody>
      </p:sp>
      <p:sp>
        <p:nvSpPr>
          <p:cNvPr id="7" name="矩形圖說文字 6"/>
          <p:cNvSpPr/>
          <p:nvPr/>
        </p:nvSpPr>
        <p:spPr bwMode="auto">
          <a:xfrm>
            <a:off x="6377282" y="3284984"/>
            <a:ext cx="2456131" cy="3382962"/>
          </a:xfrm>
          <a:prstGeom prst="wedgeRectCallout">
            <a:avLst>
              <a:gd name="adj1" fmla="val -70954"/>
              <a:gd name="adj2" fmla="val -35829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其實，無論你在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課堂聽老師講課，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或是回家休息，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身體也不斷消耗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能量，因為你身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體的器官和腦袋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仍在工作，維持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心跳、呼吸和思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考！</a:t>
            </a:r>
            <a:endParaRPr lang="zh-TW" altLang="en-US" dirty="0"/>
          </a:p>
        </p:txBody>
      </p:sp>
      <p:sp>
        <p:nvSpPr>
          <p:cNvPr id="8" name="矩形圖說文字 7"/>
          <p:cNvSpPr/>
          <p:nvPr/>
        </p:nvSpPr>
        <p:spPr bwMode="auto">
          <a:xfrm>
            <a:off x="764279" y="2780928"/>
            <a:ext cx="1431457" cy="1944216"/>
          </a:xfrm>
          <a:prstGeom prst="wedgeRectCallout">
            <a:avLst>
              <a:gd name="adj1" fmla="val 82853"/>
              <a:gd name="adj2" fmla="val -33855"/>
            </a:avLst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我以為身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體所有能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量只用在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做運動之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  <a:p>
            <a:pPr eaLnBrk="1" hangingPunct="1">
              <a:spcBef>
                <a:spcPts val="0"/>
              </a:spcBef>
            </a:pPr>
            <a:r>
              <a:rPr kumimoji="0" lang="zh-TW" altLang="en-US" dirty="0" smtClean="0">
                <a:latin typeface="新細明體" panose="02020500000000000000" pitchFamily="18" charset="-120"/>
              </a:rPr>
              <a:t>上。</a:t>
            </a:r>
            <a:endParaRPr kumimoji="0" lang="en-US" altLang="zh-TW" dirty="0" smtClean="0">
              <a:latin typeface="新細明體" panose="02020500000000000000" pitchFamily="18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674D-60A1-4B53-8E05-D2D700F29BBB}" type="slidenum">
              <a:rPr lang="en-US" altLang="zh-TW" smtClean="0"/>
              <a:pPr/>
              <a:t>9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26770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1537</TotalTime>
  <Words>1444</Words>
  <Application>Microsoft Office PowerPoint</Application>
  <PresentationFormat>如螢幕大小 (4:3)</PresentationFormat>
  <Paragraphs>343</Paragraphs>
  <Slides>18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Times New Roman</vt:lpstr>
      <vt:lpstr>Wingdings</vt:lpstr>
      <vt:lpstr>Nature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總結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香港中文大學健康教育及促進健康中心</dc:creator>
  <cp:lastModifiedBy>Vera</cp:lastModifiedBy>
  <cp:revision>276</cp:revision>
  <dcterms:created xsi:type="dcterms:W3CDTF">2005-07-29T06:10:13Z</dcterms:created>
  <dcterms:modified xsi:type="dcterms:W3CDTF">2018-10-15T08:59:23Z</dcterms:modified>
</cp:coreProperties>
</file>